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265" r:id="rId12"/>
    <p:sldId id="266" r:id="rId13"/>
  </p:sldIdLst>
  <p:sldSz cx="12192000" cy="6858000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ptos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ptos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ptos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ptos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640080" y="1371600"/>
            <a:ext cx="6675120" cy="2951829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640080" y="4584874"/>
            <a:ext cx="6675120" cy="1287886"/>
          </a:xfrm>
        </p:spPr>
        <p:txBody>
          <a:bodyPr anchor="b"/>
          <a:lstStyle>
            <a:lvl1pPr marL="0" indent="0">
              <a:lnSpc>
                <a:spcPct val="130000"/>
              </a:lnSpc>
              <a:buNone/>
              <a:defRPr sz="1800" b="1" cap="all" spc="3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4F97A-76D7-4B1C-A949-909F5C0C0B34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4F99F5-7F32-47DC-96E7-2A4A5F10FA22}" type="datetime1">
              <a:rPr/>
              <a:pPr>
                <a:defRPr/>
              </a:pPr>
              <a:t>11/29/2025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57C2A-9B62-45D5-AA33-D41FE150421A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99D71-8CCA-4CEF-BFB5-DD0134439C96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066A15-D9CD-45D6-92D2-19810FA65895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3727907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80055-FA05-49DC-ADD6-1168B8F146DD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BD404-BE39-46A6-9F1E-AC6A1D9C3D8E}" type="datetime1">
              <a:rPr/>
              <a:pPr>
                <a:defRPr/>
              </a:pPr>
              <a:t>11/29/2025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9CE81-CB13-43E0-8840-241BF381556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789C6-B054-4E1A-B1C8-F6ACB5024E4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DF0364-48A0-4B38-B0DF-6CC0AF841C20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551775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>
            <a:extLst>
              <a:ext uri="{FF2B5EF4-FFF2-40B4-BE49-F238E27FC236}">
                <a16:creationId xmlns:a16="http://schemas.microsoft.com/office/drawing/2014/main" id="{AFACB8BE-C754-4D1D-86D7-36EA2FB3E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endParaRPr lang="en-US" altLang="fr-FR">
              <a:solidFill>
                <a:srgbClr val="FFFFFF"/>
              </a:solidFill>
              <a:latin typeface="Grandview Display" pitchFamily="34" charset="0"/>
            </a:endParaRPr>
          </a:p>
        </p:txBody>
      </p:sp>
      <p:cxnSp>
        <p:nvCxnSpPr>
          <p:cNvPr id="6" name="Straight Connector 6" descr="&quot;&quot;">
            <a:extLst>
              <a:ext uri="{FF2B5EF4-FFF2-40B4-BE49-F238E27FC236}">
                <a16:creationId xmlns:a16="http://schemas.microsoft.com/office/drawing/2014/main" id="{99BC7DD4-3432-4F70-9C0F-E86D96E74B30}"/>
              </a:ext>
            </a:extLst>
          </p:cNvPr>
          <p:cNvCxnSpPr>
            <a:cxnSpLocks noChangeShapeType="1"/>
          </p:cNvCxnSpPr>
          <p:nvPr/>
        </p:nvCxnSpPr>
        <p:spPr bwMode="auto">
          <a:xfrm rot="5400013">
            <a:off x="10872788" y="1192213"/>
            <a:ext cx="977900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9209215" y="640080"/>
            <a:ext cx="1811773" cy="553688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5" cy="553688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D79A48B-86E4-4E9D-AC7E-CC2D23B4FBE3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3351D48-46B9-4D8C-9F5E-23354FE11E88}" type="datetime1">
              <a:rPr/>
              <a:pPr>
                <a:defRPr/>
              </a:pPr>
              <a:t>11/29/2025</a:t>
            </a:fld>
            <a:endParaRPr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8D87C7E-CC37-4617-B430-0AD49D759E0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D002027-4A69-4986-AA7D-CC65DD5A620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888BF9-6238-4E7D-8DD4-910EEF50D565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533753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99E19-3460-4778-8778-83C4ECA38ADA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A5D608-55A1-45B3-8ECC-BCD422180028}" type="datetime1">
              <a:rPr/>
              <a:pPr>
                <a:defRPr/>
              </a:pPr>
              <a:t>11/29/2025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619F4-F2E8-4083-B516-02E88668B094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0AA02-9745-4414-AED3-40CFE0D3CACD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FBE41A-3A83-44B4-ACAA-DC0D69806C8B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311826361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683F9CF-9091-4E46-BCEC-26D470B38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endParaRPr lang="en-US" altLang="fr-FR">
              <a:solidFill>
                <a:srgbClr val="FFFFFF"/>
              </a:solidFill>
              <a:latin typeface="Grandview Display" pitchFamily="34" charset="0"/>
            </a:endParaRPr>
          </a:p>
        </p:txBody>
      </p:sp>
      <p:cxnSp>
        <p:nvCxnSpPr>
          <p:cNvPr id="6" name="Straight Connector 6" descr="&quot;&quot;">
            <a:extLst>
              <a:ext uri="{FF2B5EF4-FFF2-40B4-BE49-F238E27FC236}">
                <a16:creationId xmlns:a16="http://schemas.microsoft.com/office/drawing/2014/main" id="{5731D688-7248-4EE4-9398-F9E7D1A80C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5963" y="4714875"/>
            <a:ext cx="979487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640080" y="1291370"/>
            <a:ext cx="9214884" cy="3159974"/>
          </a:xfrm>
        </p:spPr>
        <p:txBody>
          <a:bodyPr anchor="b"/>
          <a:lstStyle>
            <a:lvl1pPr>
              <a:defRPr sz="5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40080" y="5018565"/>
            <a:ext cx="7907081" cy="107388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E370164-A3C0-481E-975A-9617B928C3B5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4E313C9-1F04-4550-9C30-BCA464F8C22A}" type="datetime1">
              <a:rPr/>
              <a:pPr>
                <a:defRPr/>
              </a:pPr>
              <a:t>11/29/2025</a:t>
            </a:fld>
            <a:endParaRPr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67A752E-6DE4-4101-BE86-76C0051F7F6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33025AB-D4D8-43AF-B6D0-98B1DD1F67C1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7F53AE-1AA8-408E-B86F-A5CC0B12F6D9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92244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640080" y="2633472"/>
            <a:ext cx="5212080" cy="35661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318924" y="2633472"/>
            <a:ext cx="5212080" cy="35661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4A4ADEB-108B-421E-A74A-1BF25E307891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0A5EF6-2718-4944-9C07-87053FC4DEA6}" type="datetime1">
              <a:rPr/>
              <a:pPr>
                <a:defRPr/>
              </a:pPr>
              <a:t>11/29/2025</a:t>
            </a:fld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FE89C90-879C-4BDB-A27C-9B94C23B412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B862EFB-DF6E-497A-8FAF-522202B13EDE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257B30-5666-48F7-A80F-D2194B9486B6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500987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40080" y="1371600"/>
            <a:ext cx="10890924" cy="93975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40080" y="2311356"/>
            <a:ext cx="5212080" cy="695373"/>
          </a:xfrm>
        </p:spPr>
        <p:txBody>
          <a:bodyPr anchor="b"/>
          <a:lstStyle>
            <a:lvl1pPr marL="0" indent="0">
              <a:buNone/>
              <a:defRPr sz="1800" b="1"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40080" y="3006720"/>
            <a:ext cx="5212080" cy="319125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318924" y="2311356"/>
            <a:ext cx="5212080" cy="695373"/>
          </a:xfrm>
        </p:spPr>
        <p:txBody>
          <a:bodyPr anchor="b"/>
          <a:lstStyle>
            <a:lvl1pPr marL="0" indent="0">
              <a:buNone/>
              <a:defRPr sz="1800" b="1"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318924" y="3006720"/>
            <a:ext cx="5212080" cy="319125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2FD10C2-C058-4943-937F-891A231B1A6D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BAF96C-7A2D-49A2-9E66-744DCC104C5A}" type="datetime1">
              <a:rPr/>
              <a:pPr>
                <a:defRPr/>
              </a:pPr>
              <a:t>11/29/2025</a:t>
            </a:fld>
            <a:endParaRPr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1846861-1757-4585-AB23-DF85A588A8B5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48B7029-1431-4471-AE45-D42708B7F614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D777EF-B9FE-4E5D-86FF-114DCA58CD16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413882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00E113A-0B1C-4AF2-BCB6-DFEEB07F796C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C45E5-96F2-49F0-BC5B-3771F103B7CA}" type="datetime1">
              <a:rPr/>
              <a:pPr>
                <a:defRPr/>
              </a:pPr>
              <a:t>11/29/2025</a:t>
            </a:fld>
            <a:endParaRPr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27A94E7-28D2-449F-A484-0CFF6C080C72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E7C309-3CA0-4481-B4E8-E72C461FE57D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948E77-01D7-43FA-B083-17310D80F9BB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809876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0CC6FB4-0901-4D5B-A0F3-29ADF83BD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endParaRPr lang="en-US" altLang="fr-FR">
              <a:solidFill>
                <a:srgbClr val="FFFFFF"/>
              </a:solidFill>
              <a:latin typeface="Grandview Display" pitchFamily="34" charset="0"/>
            </a:endParaRP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DC395FCF-F3C8-4E21-96C8-A6C84BBAC77D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88528C-D096-4719-A5BD-F21420790724}" type="datetime1">
              <a:rPr/>
              <a:pPr>
                <a:defRPr/>
              </a:pPr>
              <a:t>11/29/2025</a:t>
            </a:fld>
            <a:endParaRPr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5ABDCA3-2685-4C72-B871-2A7AC0D78A7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E46167-B0C9-45BF-95E0-0B5A696EF884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8037BD-BDEA-4455-961F-C11EBE7D5810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8534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40080" y="1371600"/>
            <a:ext cx="3859398" cy="1451719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936516" y="1031004"/>
            <a:ext cx="6594488" cy="516635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40080" y="2972165"/>
            <a:ext cx="3859398" cy="3226826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38524BB-5A73-4489-8B24-15992CFF5471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C9084-19AF-40F2-BA4D-BC6480A1FCF8}" type="datetime1">
              <a:rPr/>
              <a:pPr>
                <a:defRPr/>
              </a:pPr>
              <a:t>11/29/2025</a:t>
            </a:fld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AB2176-BD43-47F1-91CD-7BE49F9733E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870241-90B3-4C49-A37F-A229FA0D145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99A230-20B2-47D2-86F4-C3D2ABBE418D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04741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40080" y="1371600"/>
            <a:ext cx="3859398" cy="1451719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4937760" y="1033272"/>
            <a:ext cx="6592824" cy="5166359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40080" y="2972165"/>
            <a:ext cx="3859398" cy="3226826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BD6426F-FFF1-4D22-9CE0-94140824676A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B712A7-A2D5-4AD2-A5A5-A531CF4464D9}" type="datetime1">
              <a:rPr/>
              <a:pPr>
                <a:defRPr/>
              </a:pPr>
              <a:t>11/29/2025</a:t>
            </a:fld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69DAD6B-E36F-4B43-A5F1-C8CF7A91E04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898F080-5431-4D29-AE35-F1FA2AE3933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9CEC87-3FEF-4F67-89AA-7BF1463A6850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4224826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7482DD4-4EE7-4FFB-8EDA-A37949558D8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639763" y="1371600"/>
            <a:ext cx="10891837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91E1AFB-CCE3-4190-965B-077E7A213C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39763" y="2633663"/>
            <a:ext cx="10891837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Click to edit Master text styles</a:t>
            </a:r>
          </a:p>
          <a:p>
            <a:pPr lvl="1"/>
            <a:r>
              <a:rPr lang="en-US" altLang="fr-FR"/>
              <a:t>Second level</a:t>
            </a:r>
          </a:p>
          <a:p>
            <a:pPr lvl="2"/>
            <a:r>
              <a:rPr lang="en-US" altLang="fr-FR"/>
              <a:t>Third level</a:t>
            </a:r>
          </a:p>
          <a:p>
            <a:pPr lvl="3"/>
            <a:r>
              <a:rPr lang="en-US" altLang="fr-FR"/>
              <a:t>Fourth level</a:t>
            </a:r>
          </a:p>
          <a:p>
            <a:pPr lvl="4"/>
            <a:r>
              <a:rPr lang="en-US" altLang="fr-FR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BAB77-BC0A-48BE-A318-8AA65592CED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3976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all" spc="300" baseline="0" smtClean="0">
                <a:solidFill>
                  <a:srgbClr val="000000"/>
                </a:solidFill>
                <a:uFillTx/>
                <a:latin typeface="Grandview Display"/>
              </a:defRPr>
            </a:lvl1pPr>
          </a:lstStyle>
          <a:p>
            <a:pPr>
              <a:defRPr/>
            </a:pPr>
            <a:fld id="{D5408A19-7C3A-4FA5-B25C-4F05312DFA01}" type="datetime1">
              <a:rPr/>
              <a:pPr>
                <a:defRPr/>
              </a:pPr>
              <a:t>11/29/2025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65A7E-A8E1-4B4E-B7DF-08C85992C97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767513" y="6356350"/>
            <a:ext cx="4040187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all" spc="300" baseline="0">
                <a:solidFill>
                  <a:srgbClr val="000000"/>
                </a:solidFill>
                <a:uFillTx/>
                <a:latin typeface="Grandview Display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572BD-264D-4236-B7F9-8AE2858B13F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807700" y="6356350"/>
            <a:ext cx="7239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r" eaLnBrk="1" hangingPunct="1">
              <a:defRPr sz="900" b="1">
                <a:solidFill>
                  <a:srgbClr val="000000"/>
                </a:solidFill>
                <a:latin typeface="Grandview Display" pitchFamily="34" charset="0"/>
              </a:defRPr>
            </a:lvl1pPr>
          </a:lstStyle>
          <a:p>
            <a:fld id="{10F4C3F9-A1FB-466B-A486-7057369BA6C7}" type="slidenum">
              <a:rPr lang="en-US" altLang="fr-FR"/>
              <a:pPr/>
              <a:t>‹N°›</a:t>
            </a:fld>
            <a:endParaRPr lang="en-US" altLang="fr-FR"/>
          </a:p>
        </p:txBody>
      </p:sp>
      <p:cxnSp>
        <p:nvCxnSpPr>
          <p:cNvPr id="1031" name="Straight Connector 8" descr="&quot;&quot;">
            <a:extLst>
              <a:ext uri="{FF2B5EF4-FFF2-40B4-BE49-F238E27FC236}">
                <a16:creationId xmlns:a16="http://schemas.microsoft.com/office/drawing/2014/main" id="{7CE2E5EF-811A-414B-B571-DF6293EDC43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2788" y="1030288"/>
            <a:ext cx="979487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1" r:id="rId3"/>
    <p:sldLayoutId id="2147483665" r:id="rId4"/>
    <p:sldLayoutId id="2147483666" r:id="rId5"/>
    <p:sldLayoutId id="2147483667" r:id="rId6"/>
    <p:sldLayoutId id="2147483672" r:id="rId7"/>
    <p:sldLayoutId id="2147483668" r:id="rId8"/>
    <p:sldLayoutId id="2147483669" r:id="rId9"/>
    <p:sldLayoutId id="2147483670" r:id="rId10"/>
    <p:sldLayoutId id="2147483673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defRPr lang="en-US" sz="4000" b="1" kern="1200">
          <a:solidFill>
            <a:srgbClr val="000000"/>
          </a:solidFill>
          <a:latin typeface="Grandview Display"/>
        </a:defRPr>
      </a:lvl1pPr>
      <a:lvl2pPr algn="l" rtl="0" eaLnBrk="0" fontAlgn="base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Grandview Display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Grandview Display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Grandview Display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Grandview Display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Grandview Display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Grandview Display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Grandview Display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Grandview Display" pitchFamily="34" charset="0"/>
        </a:defRPr>
      </a:lvl9pPr>
    </p:titleStyle>
    <p:bodyStyle>
      <a:lvl1pPr marL="228600" indent="-228600" algn="l" rtl="0" eaLnBrk="0" fontAlgn="base">
        <a:lnSpc>
          <a:spcPct val="120000"/>
        </a:lnSpc>
        <a:spcBef>
          <a:spcPts val="1000"/>
        </a:spcBef>
        <a:spcAft>
          <a:spcPct val="0"/>
        </a:spcAft>
        <a:buSzPct val="87000"/>
        <a:buFont typeface="Arial" panose="020B0604020202020204" pitchFamily="34" charset="0"/>
        <a:buChar char="•"/>
        <a:defRPr lang="en-US" sz="2000" kern="1200">
          <a:solidFill>
            <a:srgbClr val="000000"/>
          </a:solidFill>
          <a:latin typeface="Grandview Display"/>
        </a:defRPr>
      </a:lvl1pPr>
      <a:lvl2pPr marL="493713" lvl="1" indent="-228600" algn="l" rtl="0" eaLnBrk="0" fontAlgn="base">
        <a:lnSpc>
          <a:spcPct val="120000"/>
        </a:lnSpc>
        <a:spcBef>
          <a:spcPts val="500"/>
        </a:spcBef>
        <a:spcAft>
          <a:spcPct val="0"/>
        </a:spcAft>
        <a:buSzPct val="87000"/>
        <a:buFont typeface="Arial" panose="020B0604020202020204" pitchFamily="34" charset="0"/>
        <a:buChar char="•"/>
        <a:defRPr lang="en-US" kern="1200">
          <a:solidFill>
            <a:srgbClr val="000000"/>
          </a:solidFill>
          <a:latin typeface="Grandview Display"/>
        </a:defRPr>
      </a:lvl2pPr>
      <a:lvl3pPr marL="730250" lvl="2" indent="-228600" algn="l" rtl="0" eaLnBrk="0" fontAlgn="base">
        <a:lnSpc>
          <a:spcPct val="120000"/>
        </a:lnSpc>
        <a:spcBef>
          <a:spcPts val="500"/>
        </a:spcBef>
        <a:spcAft>
          <a:spcPct val="0"/>
        </a:spcAft>
        <a:buSzPct val="87000"/>
        <a:buFont typeface="Arial" panose="020B0604020202020204" pitchFamily="34" charset="0"/>
        <a:buChar char="•"/>
        <a:defRPr lang="en-US" sz="1600" kern="1200">
          <a:solidFill>
            <a:srgbClr val="000000"/>
          </a:solidFill>
          <a:latin typeface="Grandview Display"/>
        </a:defRPr>
      </a:lvl3pPr>
      <a:lvl4pPr marL="1050925" lvl="3" indent="-285750" algn="l" rtl="0" eaLnBrk="0" fontAlgn="base">
        <a:lnSpc>
          <a:spcPct val="120000"/>
        </a:lnSpc>
        <a:spcBef>
          <a:spcPts val="500"/>
        </a:spcBef>
        <a:spcAft>
          <a:spcPct val="0"/>
        </a:spcAft>
        <a:buSzPct val="87000"/>
        <a:buFont typeface="Arial" panose="020B0604020202020204" pitchFamily="34" charset="0"/>
        <a:buChar char="•"/>
        <a:defRPr lang="en-US" sz="1400" kern="1200">
          <a:solidFill>
            <a:srgbClr val="000000"/>
          </a:solidFill>
          <a:latin typeface="Grandview Display"/>
        </a:defRPr>
      </a:lvl4pPr>
      <a:lvl5pPr marL="1296988" lvl="4" indent="-228600" algn="l" rtl="0" eaLnBrk="0" fontAlgn="base">
        <a:lnSpc>
          <a:spcPct val="120000"/>
        </a:lnSpc>
        <a:spcBef>
          <a:spcPts val="500"/>
        </a:spcBef>
        <a:spcAft>
          <a:spcPct val="0"/>
        </a:spcAft>
        <a:buSzPct val="87000"/>
        <a:buFont typeface="Arial" panose="020B0604020202020204" pitchFamily="34" charset="0"/>
        <a:buChar char="•"/>
        <a:defRPr lang="en-US" sz="1400" kern="1200">
          <a:solidFill>
            <a:srgbClr val="000000"/>
          </a:solidFill>
          <a:latin typeface="Grandview Display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../Downloads/Planning%20Projet%20AP3%20Ifide.gan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Straight Connector 8" descr="&quot;&quot;">
            <a:extLst>
              <a:ext uri="{FF2B5EF4-FFF2-40B4-BE49-F238E27FC236}">
                <a16:creationId xmlns:a16="http://schemas.microsoft.com/office/drawing/2014/main" id="{E0E776E0-0521-408F-BC9B-A4804B8E81D0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712788" y="1030288"/>
            <a:ext cx="979487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3" name="Rectangle 10" descr="&quot;&quot;">
            <a:extLst>
              <a:ext uri="{FF2B5EF4-FFF2-40B4-BE49-F238E27FC236}">
                <a16:creationId xmlns:a16="http://schemas.microsoft.com/office/drawing/2014/main" id="{90B79EF7-478C-4B11-8480-D4D5E75AE657}"/>
              </a:ext>
            </a:extLst>
          </p:cNvPr>
          <p:cNvSpPr>
            <a:spLocks noMove="1" noResize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endParaRPr lang="en-US" altLang="fr-FR">
              <a:solidFill>
                <a:srgbClr val="FFFFFF"/>
              </a:solidFill>
              <a:latin typeface="Grandview Display" pitchFamily="34" charset="0"/>
            </a:endParaRPr>
          </a:p>
        </p:txBody>
      </p:sp>
      <p:pic>
        <p:nvPicPr>
          <p:cNvPr id="5124" name="Picture 4" descr="Historique de la technologie des blocs bleus et des réseaux">
            <a:extLst>
              <a:ext uri="{FF2B5EF4-FFF2-40B4-BE49-F238E27FC236}">
                <a16:creationId xmlns:a16="http://schemas.microsoft.com/office/drawing/2014/main" id="{B78A799A-963D-41E5-8CDB-B1C8774DC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4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5" name="Rectangle 12" descr="&quot;&quot;">
            <a:extLst>
              <a:ext uri="{FF2B5EF4-FFF2-40B4-BE49-F238E27FC236}">
                <a16:creationId xmlns:a16="http://schemas.microsoft.com/office/drawing/2014/main" id="{197D0BC4-1820-4D86-B977-47D837D1C2D6}"/>
              </a:ext>
            </a:extLst>
          </p:cNvPr>
          <p:cNvSpPr>
            <a:spLocks noMove="1" noResize="1" noChangeArrowheads="1"/>
          </p:cNvSpPr>
          <p:nvPr/>
        </p:nvSpPr>
        <p:spPr bwMode="auto">
          <a:xfrm rot="5400013">
            <a:off x="-173037" y="173037"/>
            <a:ext cx="6858000" cy="6511925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7000"/>
                </a:srgbClr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endParaRPr lang="en-US" altLang="fr-FR">
              <a:solidFill>
                <a:srgbClr val="FFFFFF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4F2E8FA-9E2B-4678-95A5-EC87BC17F1A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539750" y="234950"/>
            <a:ext cx="5610225" cy="1077913"/>
          </a:xfrm>
        </p:spPr>
        <p:txBody>
          <a:bodyPr/>
          <a:lstStyle/>
          <a:p>
            <a:pPr eaLnBrk="1"/>
            <a:r>
              <a:rPr altLang="fr-FR" sz="4800" u="sng">
                <a:solidFill>
                  <a:srgbClr val="FFFF00"/>
                </a:solidFill>
                <a:latin typeface="Aptos Display" pitchFamily="34" charset="0"/>
              </a:rPr>
              <a:t>INTRODUCTION</a:t>
            </a:r>
          </a:p>
        </p:txBody>
      </p:sp>
      <p:cxnSp>
        <p:nvCxnSpPr>
          <p:cNvPr id="5127" name="Straight Connector 14" descr="&quot;&quot;">
            <a:extLst>
              <a:ext uri="{FF2B5EF4-FFF2-40B4-BE49-F238E27FC236}">
                <a16:creationId xmlns:a16="http://schemas.microsoft.com/office/drawing/2014/main" id="{4B2140A7-7E07-4F9F-914B-7D9E866D89B1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539750" y="4860925"/>
            <a:ext cx="979488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ZoneTexte 3">
            <a:extLst>
              <a:ext uri="{FF2B5EF4-FFF2-40B4-BE49-F238E27FC236}">
                <a16:creationId xmlns:a16="http://schemas.microsoft.com/office/drawing/2014/main" id="{9C9FC410-A2F8-42CD-A55A-8F4211AF00E6}"/>
              </a:ext>
            </a:extLst>
          </p:cNvPr>
          <p:cNvSpPr txBox="1"/>
          <p:nvPr/>
        </p:nvSpPr>
        <p:spPr>
          <a:xfrm>
            <a:off x="390737" y="1397953"/>
            <a:ext cx="6064250" cy="6001643"/>
          </a:xfrm>
          <a:prstGeom prst="rect">
            <a:avLst/>
          </a:prstGeom>
          <a:noFill/>
          <a:ln cap="flat"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u="sng" dirty="0">
                <a:solidFill>
                  <a:srgbClr val="FFFFFF"/>
                </a:solidFill>
                <a:latin typeface="Aptos Display" pitchFamily="34"/>
              </a:rPr>
              <a:t>PROJET AP3 – IFIDE (Strasbourg , Mulhouse)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dirty="0">
              <a:solidFill>
                <a:srgbClr val="FFFFFF"/>
              </a:solidFill>
              <a:latin typeface="Aptos Display" pitchFamily="34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>
                <a:solidFill>
                  <a:srgbClr val="FFFFFF"/>
                </a:solidFill>
                <a:latin typeface="Aptos Display" pitchFamily="34"/>
              </a:rPr>
              <a:t>Création d’un système d’information interconnecté et haute disponibilité entre les deux sites.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dirty="0">
              <a:solidFill>
                <a:srgbClr val="FFFFFF"/>
              </a:solidFill>
              <a:latin typeface="Aptos Display" pitchFamily="34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>
                <a:solidFill>
                  <a:schemeClr val="bg1"/>
                </a:solidFill>
              </a:rPr>
              <a:t>On a comme objectif de présenter notre réalisation finale, de comparer le prévisionnel premier Oral  à la réalité technique, et d’intégrer toutes les améliorations</a:t>
            </a:r>
            <a:endParaRPr lang="fr-FR" sz="2400" dirty="0">
              <a:solidFill>
                <a:srgbClr val="FFFFFF"/>
              </a:solidFill>
              <a:latin typeface="Aptos Display" pitchFamily="34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Aptos Display" pitchFamily="34"/>
            </a:endParaRPr>
          </a:p>
        </p:txBody>
      </p:sp>
      <p:pic>
        <p:nvPicPr>
          <p:cNvPr id="5129" name="Image 6" descr="Supformation">
            <a:extLst>
              <a:ext uri="{FF2B5EF4-FFF2-40B4-BE49-F238E27FC236}">
                <a16:creationId xmlns:a16="http://schemas.microsoft.com/office/drawing/2014/main" id="{45CA967B-4798-4FDB-A62D-D23AF4329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25" y="0"/>
            <a:ext cx="9048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Image 11" descr="Une image contenant Police, logo, Graphique, texte&#10;&#10;Le contenu généré par l’IA peut être incorrect.">
            <a:extLst>
              <a:ext uri="{FF2B5EF4-FFF2-40B4-BE49-F238E27FC236}">
                <a16:creationId xmlns:a16="http://schemas.microsoft.com/office/drawing/2014/main" id="{28F07FDA-D835-48BF-B372-BC64C22CC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425" y="0"/>
            <a:ext cx="1052513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istorique de la technologie des blocs bleus et des réseaux">
            <a:extLst>
              <a:ext uri="{FF2B5EF4-FFF2-40B4-BE49-F238E27FC236}">
                <a16:creationId xmlns:a16="http://schemas.microsoft.com/office/drawing/2014/main" id="{49E33755-5368-4C40-B3BC-0E558C14D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4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469C503-717C-4825-9555-B0911ECA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70" y="219868"/>
            <a:ext cx="10891837" cy="1096963"/>
          </a:xfrm>
        </p:spPr>
        <p:txBody>
          <a:bodyPr/>
          <a:lstStyle/>
          <a:p>
            <a:r>
              <a:rPr lang="fr-FR" sz="4400" u="sng" dirty="0">
                <a:solidFill>
                  <a:srgbClr val="FFFF00"/>
                </a:solidFill>
                <a:latin typeface="+mj-lt"/>
              </a:rPr>
              <a:t>Fonctionnalités techniques opérationnelles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EFCA7E-826F-4B7A-9049-0278BBEA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70" y="1316831"/>
            <a:ext cx="10891837" cy="5321301"/>
          </a:xfrm>
        </p:spPr>
        <p:txBody>
          <a:bodyPr/>
          <a:lstStyle/>
          <a:p>
            <a:r>
              <a:rPr lang="fr-FR" sz="1800" b="1" dirty="0">
                <a:solidFill>
                  <a:schemeClr val="bg2"/>
                </a:solidFill>
              </a:rPr>
              <a:t>Contenu :</a:t>
            </a:r>
            <a:endParaRPr lang="fr-FR" sz="1800" dirty="0">
              <a:solidFill>
                <a:schemeClr val="bg2"/>
              </a:solidFill>
            </a:endParaRPr>
          </a:p>
          <a:p>
            <a:r>
              <a:rPr lang="fr-FR" sz="1800" dirty="0">
                <a:solidFill>
                  <a:schemeClr val="bg2"/>
                </a:solidFill>
              </a:rPr>
              <a:t> </a:t>
            </a:r>
            <a:r>
              <a:rPr lang="fr-FR" sz="1800" b="1" dirty="0">
                <a:solidFill>
                  <a:schemeClr val="bg2"/>
                </a:solidFill>
              </a:rPr>
              <a:t>AD DS </a:t>
            </a:r>
            <a:r>
              <a:rPr lang="fr-FR" sz="1800" dirty="0">
                <a:solidFill>
                  <a:schemeClr val="bg2"/>
                </a:solidFill>
              </a:rPr>
              <a:t>fonctionnel sur 4 contrôleurs (Strasbourg + Mulhouse)</a:t>
            </a:r>
          </a:p>
          <a:p>
            <a:r>
              <a:rPr lang="fr-FR" sz="1800" dirty="0">
                <a:solidFill>
                  <a:schemeClr val="bg2"/>
                </a:solidFill>
              </a:rPr>
              <a:t> </a:t>
            </a:r>
            <a:r>
              <a:rPr lang="fr-FR" sz="1800" b="1" dirty="0">
                <a:solidFill>
                  <a:schemeClr val="bg2"/>
                </a:solidFill>
              </a:rPr>
              <a:t>DNS</a:t>
            </a:r>
            <a:r>
              <a:rPr lang="fr-FR" sz="1800" dirty="0">
                <a:solidFill>
                  <a:schemeClr val="bg2"/>
                </a:solidFill>
              </a:rPr>
              <a:t> synchronisé entre tous les serveurs</a:t>
            </a:r>
          </a:p>
          <a:p>
            <a:r>
              <a:rPr lang="fr-FR" sz="1800" dirty="0">
                <a:solidFill>
                  <a:schemeClr val="bg2"/>
                </a:solidFill>
              </a:rPr>
              <a:t> </a:t>
            </a:r>
            <a:r>
              <a:rPr lang="fr-FR" sz="1800" b="1" dirty="0">
                <a:solidFill>
                  <a:schemeClr val="bg2"/>
                </a:solidFill>
              </a:rPr>
              <a:t>DHCP + Failover</a:t>
            </a:r>
            <a:r>
              <a:rPr lang="fr-FR" sz="1800" dirty="0">
                <a:solidFill>
                  <a:schemeClr val="bg2"/>
                </a:solidFill>
              </a:rPr>
              <a:t> actif sur les deux sites</a:t>
            </a:r>
          </a:p>
          <a:p>
            <a:r>
              <a:rPr lang="fr-FR" sz="1800" dirty="0">
                <a:solidFill>
                  <a:schemeClr val="bg2"/>
                </a:solidFill>
              </a:rPr>
              <a:t> </a:t>
            </a:r>
            <a:r>
              <a:rPr lang="fr-FR" sz="1800" b="1" dirty="0">
                <a:solidFill>
                  <a:schemeClr val="bg2"/>
                </a:solidFill>
              </a:rPr>
              <a:t>DFS/DFSR</a:t>
            </a:r>
            <a:r>
              <a:rPr lang="fr-FR" sz="1800" dirty="0">
                <a:solidFill>
                  <a:schemeClr val="bg2"/>
                </a:solidFill>
              </a:rPr>
              <a:t> fonctionnel + réplication inter-sites</a:t>
            </a:r>
          </a:p>
          <a:p>
            <a:r>
              <a:rPr lang="fr-FR" sz="1800" dirty="0">
                <a:solidFill>
                  <a:schemeClr val="bg2"/>
                </a:solidFill>
              </a:rPr>
              <a:t> </a:t>
            </a:r>
            <a:r>
              <a:rPr lang="fr-FR" sz="1800" b="1" dirty="0">
                <a:solidFill>
                  <a:schemeClr val="bg2"/>
                </a:solidFill>
              </a:rPr>
              <a:t>Partage INTRANET</a:t>
            </a:r>
            <a:r>
              <a:rPr lang="fr-FR" sz="1800" dirty="0">
                <a:solidFill>
                  <a:schemeClr val="bg2"/>
                </a:solidFill>
              </a:rPr>
              <a:t> accessible depuis les deux sites</a:t>
            </a:r>
          </a:p>
          <a:p>
            <a:r>
              <a:rPr lang="fr-FR" sz="1800" dirty="0">
                <a:solidFill>
                  <a:schemeClr val="bg2"/>
                </a:solidFill>
              </a:rPr>
              <a:t> </a:t>
            </a:r>
            <a:r>
              <a:rPr lang="fr-FR" sz="1800" b="1" dirty="0">
                <a:solidFill>
                  <a:schemeClr val="bg2"/>
                </a:solidFill>
              </a:rPr>
              <a:t>GPO</a:t>
            </a:r>
            <a:r>
              <a:rPr lang="fr-FR" sz="1800" dirty="0">
                <a:solidFill>
                  <a:schemeClr val="bg2"/>
                </a:solidFill>
              </a:rPr>
              <a:t> appliquées (fond d’écran, U:, T:, redirections, restrictions USB, CMD, panneau config)</a:t>
            </a:r>
          </a:p>
          <a:p>
            <a:r>
              <a:rPr lang="fr-FR" sz="1800" dirty="0">
                <a:solidFill>
                  <a:schemeClr val="bg2"/>
                </a:solidFill>
              </a:rPr>
              <a:t> </a:t>
            </a:r>
            <a:r>
              <a:rPr lang="fr-FR" sz="1800" b="1" dirty="0">
                <a:solidFill>
                  <a:schemeClr val="bg2"/>
                </a:solidFill>
              </a:rPr>
              <a:t>VPN </a:t>
            </a:r>
            <a:r>
              <a:rPr lang="fr-FR" sz="1800" b="1" dirty="0" err="1">
                <a:solidFill>
                  <a:schemeClr val="bg2"/>
                </a:solidFill>
              </a:rPr>
              <a:t>IPsec</a:t>
            </a:r>
            <a:r>
              <a:rPr lang="fr-FR" sz="1800" dirty="0">
                <a:solidFill>
                  <a:schemeClr val="bg2"/>
                </a:solidFill>
              </a:rPr>
              <a:t> opérationnel entre Strasbourg ↔ Mulhouse</a:t>
            </a:r>
          </a:p>
          <a:p>
            <a:r>
              <a:rPr lang="fr-FR" sz="1800" dirty="0">
                <a:solidFill>
                  <a:schemeClr val="bg2"/>
                </a:solidFill>
              </a:rPr>
              <a:t> </a:t>
            </a:r>
            <a:r>
              <a:rPr lang="fr-FR" sz="1800" b="1" dirty="0">
                <a:solidFill>
                  <a:schemeClr val="bg2"/>
                </a:solidFill>
              </a:rPr>
              <a:t>NAS iSCSI</a:t>
            </a:r>
            <a:r>
              <a:rPr lang="fr-FR" sz="1800" dirty="0">
                <a:solidFill>
                  <a:schemeClr val="bg2"/>
                </a:solidFill>
              </a:rPr>
              <a:t> monté + sauvegardes effectuées</a:t>
            </a:r>
          </a:p>
          <a:p>
            <a:r>
              <a:rPr lang="fr-FR" sz="1800" dirty="0">
                <a:solidFill>
                  <a:schemeClr val="bg2"/>
                </a:solidFill>
              </a:rPr>
              <a:t> </a:t>
            </a:r>
            <a:r>
              <a:rPr lang="fr-FR" sz="1800" b="1" dirty="0">
                <a:solidFill>
                  <a:schemeClr val="bg2"/>
                </a:solidFill>
              </a:rPr>
              <a:t>Postes Windows 11</a:t>
            </a:r>
            <a:r>
              <a:rPr lang="fr-FR" sz="1800" dirty="0">
                <a:solidFill>
                  <a:schemeClr val="bg2"/>
                </a:solidFill>
              </a:rPr>
              <a:t> intégrés au domaine + tests OK</a:t>
            </a:r>
          </a:p>
          <a:p>
            <a:r>
              <a:rPr lang="fr-FR" sz="1800" dirty="0">
                <a:solidFill>
                  <a:schemeClr val="bg2"/>
                </a:solidFill>
              </a:rPr>
              <a:t> </a:t>
            </a:r>
            <a:r>
              <a:rPr lang="fr-FR" sz="1800" b="1" dirty="0">
                <a:solidFill>
                  <a:schemeClr val="bg2"/>
                </a:solidFill>
              </a:rPr>
              <a:t>Haute disponibilité</a:t>
            </a:r>
            <a:r>
              <a:rPr lang="fr-FR" sz="1800" dirty="0">
                <a:solidFill>
                  <a:schemeClr val="bg2"/>
                </a:solidFill>
              </a:rPr>
              <a:t> vérifiée (coupure serveur → basculement)</a:t>
            </a:r>
          </a:p>
          <a:p>
            <a:pPr marL="0" indent="0">
              <a:buNone/>
            </a:pPr>
            <a:endParaRPr lang="fr-FR" sz="18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1841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14" name="Straight Connector 8" descr="&quot;&quot;">
            <a:extLst>
              <a:ext uri="{FF2B5EF4-FFF2-40B4-BE49-F238E27FC236}">
                <a16:creationId xmlns:a16="http://schemas.microsoft.com/office/drawing/2014/main" id="{39CECB53-2CAF-46C1-B0EA-92B693DA86B9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712788" y="1030288"/>
            <a:ext cx="979487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15" name="Rectangle 10" descr="&quot;&quot;">
            <a:extLst>
              <a:ext uri="{FF2B5EF4-FFF2-40B4-BE49-F238E27FC236}">
                <a16:creationId xmlns:a16="http://schemas.microsoft.com/office/drawing/2014/main" id="{28353F8E-A7E7-4D2B-AF5A-D1925EE67525}"/>
              </a:ext>
            </a:extLst>
          </p:cNvPr>
          <p:cNvSpPr>
            <a:spLocks noMove="1" noResize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endParaRPr lang="en-US" altLang="fr-FR">
              <a:solidFill>
                <a:srgbClr val="FFFFFF"/>
              </a:solidFill>
              <a:latin typeface="Grandview Display" pitchFamily="34" charset="0"/>
            </a:endParaRPr>
          </a:p>
        </p:txBody>
      </p:sp>
      <p:pic>
        <p:nvPicPr>
          <p:cNvPr id="13316" name="Picture 4" descr="Historique de la technologie des blocs bleus et des réseaux">
            <a:extLst>
              <a:ext uri="{FF2B5EF4-FFF2-40B4-BE49-F238E27FC236}">
                <a16:creationId xmlns:a16="http://schemas.microsoft.com/office/drawing/2014/main" id="{51D6DCC9-64D2-40EC-BE02-43860EB57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46"/>
          <a:stretch>
            <a:fillRect/>
          </a:stretch>
        </p:blipFill>
        <p:spPr bwMode="auto">
          <a:xfrm>
            <a:off x="-3175" y="-11113"/>
            <a:ext cx="12211050" cy="6869113"/>
          </a:xfrm>
          <a:prstGeom prst="rect">
            <a:avLst/>
          </a:prstGeom>
          <a:noFill/>
          <a:ln w="952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7" name="Rectangle 12" descr="&quot;&quot;">
            <a:extLst>
              <a:ext uri="{FF2B5EF4-FFF2-40B4-BE49-F238E27FC236}">
                <a16:creationId xmlns:a16="http://schemas.microsoft.com/office/drawing/2014/main" id="{D3DABDEA-9EAF-4F99-9596-DBC629002585}"/>
              </a:ext>
            </a:extLst>
          </p:cNvPr>
          <p:cNvSpPr>
            <a:spLocks noMove="1" noResize="1" noChangeArrowheads="1"/>
          </p:cNvSpPr>
          <p:nvPr/>
        </p:nvSpPr>
        <p:spPr bwMode="auto">
          <a:xfrm rot="5400013">
            <a:off x="-173037" y="173037"/>
            <a:ext cx="6858000" cy="6511925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7000"/>
                </a:srgbClr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endParaRPr lang="en-US" altLang="fr-FR">
              <a:solidFill>
                <a:srgbClr val="FFFFFF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61591F6-9783-4BAE-8A84-83A397E4483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363538" y="165100"/>
            <a:ext cx="11376025" cy="1279525"/>
          </a:xfrm>
        </p:spPr>
        <p:txBody>
          <a:bodyPr/>
          <a:lstStyle/>
          <a:p>
            <a:pPr eaLnBrk="1"/>
            <a:r>
              <a:rPr altLang="fr-FR" sz="4800" u="sng">
                <a:solidFill>
                  <a:srgbClr val="FFFF00"/>
                </a:solidFill>
                <a:latin typeface="Aptos Display" pitchFamily="34" charset="0"/>
              </a:rPr>
              <a:t>CONCLUSION</a:t>
            </a:r>
          </a:p>
        </p:txBody>
      </p:sp>
      <p:cxnSp>
        <p:nvCxnSpPr>
          <p:cNvPr id="13319" name="Straight Connector 14" descr="&quot;&quot;">
            <a:extLst>
              <a:ext uri="{FF2B5EF4-FFF2-40B4-BE49-F238E27FC236}">
                <a16:creationId xmlns:a16="http://schemas.microsoft.com/office/drawing/2014/main" id="{37DD683D-D7EE-4097-B4C7-4C0718C5B255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539750" y="4860925"/>
            <a:ext cx="979488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3320" name="Image 6" descr="Supformation">
            <a:extLst>
              <a:ext uri="{FF2B5EF4-FFF2-40B4-BE49-F238E27FC236}">
                <a16:creationId xmlns:a16="http://schemas.microsoft.com/office/drawing/2014/main" id="{ADFFBAE3-594A-4FC4-813E-76787966E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25" y="0"/>
            <a:ext cx="9048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A33ABC2-F96A-468B-A1CE-2032D2472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7" y="1229043"/>
            <a:ext cx="386715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eaLnBrk="1" hangingPunct="1"/>
            <a:r>
              <a:rPr lang="fr-FR" altLang="fr-FR" dirty="0">
                <a:solidFill>
                  <a:schemeClr val="bg1"/>
                </a:solidFill>
              </a:rPr>
              <a:t>L’infrastructure d’IFIDE s’appuie sur une architecture à la fois </a:t>
            </a:r>
            <a:r>
              <a:rPr lang="fr-FR" altLang="fr-FR" b="1" dirty="0">
                <a:solidFill>
                  <a:schemeClr val="bg1"/>
                </a:solidFill>
              </a:rPr>
              <a:t>sécurisée, centralisée et redondante</a:t>
            </a:r>
            <a:r>
              <a:rPr lang="fr-FR" altLang="fr-FR" dirty="0">
                <a:solidFill>
                  <a:schemeClr val="bg1"/>
                </a:solidFill>
              </a:rPr>
              <a:t> :</a:t>
            </a:r>
          </a:p>
          <a:p>
            <a:pPr eaLnBrk="1" hangingPunct="1"/>
            <a:br>
              <a:rPr lang="fr-FR" altLang="fr-FR" dirty="0">
                <a:solidFill>
                  <a:schemeClr val="bg1"/>
                </a:solidFill>
              </a:rPr>
            </a:br>
            <a:r>
              <a:rPr lang="fr-FR" altLang="fr-FR" dirty="0">
                <a:solidFill>
                  <a:schemeClr val="bg1"/>
                </a:solidFill>
              </a:rPr>
              <a:t>• </a:t>
            </a:r>
            <a:r>
              <a:rPr lang="fr-FR" altLang="fr-FR" b="1" dirty="0">
                <a:solidFill>
                  <a:schemeClr val="bg1"/>
                </a:solidFill>
              </a:rPr>
              <a:t>Active Directory, DNS, DHCP et GPO</a:t>
            </a:r>
            <a:r>
              <a:rPr lang="fr-FR" altLang="fr-FR" dirty="0">
                <a:solidFill>
                  <a:schemeClr val="bg1"/>
                </a:solidFill>
              </a:rPr>
              <a:t> assurent la </a:t>
            </a:r>
            <a:r>
              <a:rPr lang="fr-FR" altLang="fr-FR" b="1" dirty="0">
                <a:solidFill>
                  <a:schemeClr val="bg1"/>
                </a:solidFill>
              </a:rPr>
              <a:t>gestion centralisée</a:t>
            </a:r>
            <a:r>
              <a:rPr lang="fr-FR" altLang="fr-FR" dirty="0">
                <a:solidFill>
                  <a:schemeClr val="bg1"/>
                </a:solidFill>
              </a:rPr>
              <a:t> des ressources,</a:t>
            </a:r>
          </a:p>
          <a:p>
            <a:pPr eaLnBrk="1" hangingPunct="1"/>
            <a:br>
              <a:rPr lang="fr-FR" altLang="fr-FR" dirty="0">
                <a:solidFill>
                  <a:schemeClr val="bg1"/>
                </a:solidFill>
              </a:rPr>
            </a:br>
            <a:r>
              <a:rPr lang="fr-FR" altLang="fr-FR" dirty="0">
                <a:solidFill>
                  <a:schemeClr val="bg1"/>
                </a:solidFill>
              </a:rPr>
              <a:t>• </a:t>
            </a:r>
            <a:r>
              <a:rPr lang="fr-FR" altLang="fr-FR" b="1" dirty="0">
                <a:solidFill>
                  <a:schemeClr val="bg1"/>
                </a:solidFill>
              </a:rPr>
              <a:t>DFS/DFSR et </a:t>
            </a:r>
            <a:r>
              <a:rPr lang="fr-FR" altLang="fr-FR" b="1" dirty="0" err="1">
                <a:solidFill>
                  <a:schemeClr val="bg1"/>
                </a:solidFill>
              </a:rPr>
              <a:t>TrueNAS</a:t>
            </a:r>
            <a:r>
              <a:rPr lang="fr-FR" altLang="fr-FR" dirty="0">
                <a:solidFill>
                  <a:schemeClr val="bg1"/>
                </a:solidFill>
              </a:rPr>
              <a:t> sont utilisés pour la </a:t>
            </a:r>
            <a:r>
              <a:rPr lang="fr-FR" altLang="fr-FR" b="1" dirty="0">
                <a:solidFill>
                  <a:schemeClr val="bg1"/>
                </a:solidFill>
              </a:rPr>
              <a:t>sauvegarde</a:t>
            </a:r>
            <a:r>
              <a:rPr lang="fr-FR" altLang="fr-FR" dirty="0">
                <a:solidFill>
                  <a:schemeClr val="bg1"/>
                </a:solidFill>
              </a:rPr>
              <a:t> et la </a:t>
            </a:r>
            <a:r>
              <a:rPr lang="fr-FR" altLang="fr-FR" b="1" dirty="0">
                <a:solidFill>
                  <a:schemeClr val="bg1"/>
                </a:solidFill>
              </a:rPr>
              <a:t>réplication des données</a:t>
            </a:r>
            <a:r>
              <a:rPr lang="fr-FR" altLang="fr-FR" dirty="0">
                <a:solidFill>
                  <a:schemeClr val="bg1"/>
                </a:solidFill>
              </a:rPr>
              <a:t>,</a:t>
            </a:r>
          </a:p>
          <a:p>
            <a:pPr eaLnBrk="1" hangingPunct="1"/>
            <a:br>
              <a:rPr lang="fr-FR" altLang="fr-FR" dirty="0">
                <a:solidFill>
                  <a:schemeClr val="bg1"/>
                </a:solidFill>
              </a:rPr>
            </a:br>
            <a:r>
              <a:rPr lang="fr-FR" altLang="fr-FR" dirty="0">
                <a:solidFill>
                  <a:schemeClr val="bg1"/>
                </a:solidFill>
              </a:rPr>
              <a:t>• </a:t>
            </a:r>
            <a:r>
              <a:rPr lang="fr-FR" altLang="fr-FR" b="1" dirty="0" err="1">
                <a:solidFill>
                  <a:schemeClr val="bg1"/>
                </a:solidFill>
              </a:rPr>
              <a:t>pfSense</a:t>
            </a:r>
            <a:r>
              <a:rPr lang="fr-FR" altLang="fr-FR" b="1" dirty="0">
                <a:solidFill>
                  <a:schemeClr val="bg1"/>
                </a:solidFill>
              </a:rPr>
              <a:t> (VPN </a:t>
            </a:r>
            <a:r>
              <a:rPr lang="fr-FR" altLang="fr-FR" b="1" dirty="0" err="1">
                <a:solidFill>
                  <a:schemeClr val="bg1"/>
                </a:solidFill>
              </a:rPr>
              <a:t>IPsec</a:t>
            </a:r>
            <a:r>
              <a:rPr lang="fr-FR" altLang="fr-FR" b="1" dirty="0">
                <a:solidFill>
                  <a:schemeClr val="bg1"/>
                </a:solidFill>
              </a:rPr>
              <a:t>)</a:t>
            </a:r>
            <a:r>
              <a:rPr lang="fr-FR" altLang="fr-FR" dirty="0">
                <a:solidFill>
                  <a:schemeClr val="bg1"/>
                </a:solidFill>
              </a:rPr>
              <a:t> garantit une </a:t>
            </a:r>
            <a:r>
              <a:rPr lang="fr-FR" altLang="fr-FR" b="1" dirty="0">
                <a:solidFill>
                  <a:schemeClr val="bg1"/>
                </a:solidFill>
              </a:rPr>
              <a:t>connexion sécurisée</a:t>
            </a:r>
            <a:r>
              <a:rPr lang="fr-FR" altLang="fr-FR" dirty="0">
                <a:solidFill>
                  <a:schemeClr val="bg1"/>
                </a:solidFill>
              </a:rPr>
              <a:t> entre les sites de </a:t>
            </a:r>
            <a:r>
              <a:rPr lang="fr-FR" altLang="fr-FR" b="1" dirty="0">
                <a:solidFill>
                  <a:schemeClr val="bg1"/>
                </a:solidFill>
              </a:rPr>
              <a:t>Strasbourg et Mulhouse</a:t>
            </a:r>
            <a:r>
              <a:rPr lang="fr-FR" altLang="fr-FR" dirty="0">
                <a:solidFill>
                  <a:schemeClr val="bg1"/>
                </a:solidFill>
              </a:rPr>
              <a:t>.</a:t>
            </a:r>
          </a:p>
          <a:p>
            <a:pPr eaLnBrk="1" hangingPunct="1"/>
            <a:endParaRPr lang="fr-FR" altLang="fr-FR" dirty="0">
              <a:solidFill>
                <a:schemeClr val="bg1"/>
              </a:solidFill>
            </a:endParaRPr>
          </a:p>
          <a:p>
            <a:pPr eaLnBrk="1" hangingPunct="1"/>
            <a:r>
              <a:rPr lang="fr-FR" dirty="0">
                <a:solidFill>
                  <a:schemeClr val="bg1"/>
                </a:solidFill>
              </a:rPr>
              <a:t>L’ensemble des remarques a été corrigé schéma réseau complété, tableau alternatif VS retenu, répartition des tâches détaillée et analyse des écarts.</a:t>
            </a:r>
            <a:endParaRPr lang="fr-FR" altLang="fr-FR" dirty="0">
              <a:solidFill>
                <a:schemeClr val="bg1"/>
              </a:solidFill>
            </a:endParaRPr>
          </a:p>
        </p:txBody>
      </p:sp>
      <p:pic>
        <p:nvPicPr>
          <p:cNvPr id="13322" name="Image 23" descr="Une image contenant Police, logo, Graphique, texte&#10;&#10;Le contenu généré par l’IA peut être incorrect.">
            <a:extLst>
              <a:ext uri="{FF2B5EF4-FFF2-40B4-BE49-F238E27FC236}">
                <a16:creationId xmlns:a16="http://schemas.microsoft.com/office/drawing/2014/main" id="{01187CE1-810C-40AB-AF81-E86242E4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425" y="0"/>
            <a:ext cx="1052513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L'informatique, un secteur (encore) plus attractif que vous ne l'imaginez !  |France Travail">
            <a:extLst>
              <a:ext uri="{FF2B5EF4-FFF2-40B4-BE49-F238E27FC236}">
                <a16:creationId xmlns:a16="http://schemas.microsoft.com/office/drawing/2014/main" id="{7C640F62-3552-42EF-8DEC-1B6C9C2A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3" y="1858963"/>
            <a:ext cx="6634162" cy="408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Technicien informatique 30 Fond d'écran HD | Pxfuel">
            <a:extLst>
              <a:ext uri="{FF2B5EF4-FFF2-40B4-BE49-F238E27FC236}">
                <a16:creationId xmlns:a16="http://schemas.microsoft.com/office/drawing/2014/main" id="{497A1610-BEE8-4723-85B1-C9E330997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10" descr="&quot;&quot;">
            <a:extLst>
              <a:ext uri="{FF2B5EF4-FFF2-40B4-BE49-F238E27FC236}">
                <a16:creationId xmlns:a16="http://schemas.microsoft.com/office/drawing/2014/main" id="{0C046EA5-E11B-4428-A63C-F9FCC3B1658F}"/>
              </a:ext>
            </a:extLst>
          </p:cNvPr>
          <p:cNvSpPr>
            <a:spLocks noMove="1" noResize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endParaRPr lang="en-US" altLang="fr-FR">
              <a:solidFill>
                <a:srgbClr val="FFFFFF"/>
              </a:solidFill>
              <a:latin typeface="Grandview Display" pitchFamily="34" charset="0"/>
            </a:endParaRPr>
          </a:p>
        </p:txBody>
      </p:sp>
      <p:cxnSp>
        <p:nvCxnSpPr>
          <p:cNvPr id="14340" name="Straight Connector 8" descr="&quot;&quot;">
            <a:extLst>
              <a:ext uri="{FF2B5EF4-FFF2-40B4-BE49-F238E27FC236}">
                <a16:creationId xmlns:a16="http://schemas.microsoft.com/office/drawing/2014/main" id="{D4073DA3-9CF3-4202-9B7B-288C874B2776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712788" y="1030288"/>
            <a:ext cx="979487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1" name="Straight Connector 14" descr="&quot;&quot;">
            <a:extLst>
              <a:ext uri="{FF2B5EF4-FFF2-40B4-BE49-F238E27FC236}">
                <a16:creationId xmlns:a16="http://schemas.microsoft.com/office/drawing/2014/main" id="{494FE771-0683-457F-9685-0B2CE9277BD1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539750" y="4860925"/>
            <a:ext cx="979488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2" name="ZoneTexte 16">
            <a:extLst>
              <a:ext uri="{FF2B5EF4-FFF2-40B4-BE49-F238E27FC236}">
                <a16:creationId xmlns:a16="http://schemas.microsoft.com/office/drawing/2014/main" id="{7A540A30-3FFA-4D12-B206-90EA10EA3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311400"/>
            <a:ext cx="3867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4343" name="Picture 4" descr="Technicien informatique 30 Fond d'écran HD | Pxfuel">
            <a:extLst>
              <a:ext uri="{FF2B5EF4-FFF2-40B4-BE49-F238E27FC236}">
                <a16:creationId xmlns:a16="http://schemas.microsoft.com/office/drawing/2014/main" id="{A7D48B40-F56F-41BC-B41B-7F174933E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34888" cy="776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Image 23" descr="Une image contenant Police, logo, Graphique, texte&#10;&#10;Le contenu généré par l’IA peut être incorrect.">
            <a:extLst>
              <a:ext uri="{FF2B5EF4-FFF2-40B4-BE49-F238E27FC236}">
                <a16:creationId xmlns:a16="http://schemas.microsoft.com/office/drawing/2014/main" id="{86EDBE81-A2C1-4967-91CC-E299CB5E5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688" y="0"/>
            <a:ext cx="1052512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Image 6" descr="Supformation">
            <a:extLst>
              <a:ext uri="{FF2B5EF4-FFF2-40B4-BE49-F238E27FC236}">
                <a16:creationId xmlns:a16="http://schemas.microsoft.com/office/drawing/2014/main" id="{334D3CDE-D2E8-458D-B379-B6AE49BE7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900" y="0"/>
            <a:ext cx="90328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149528C-18E3-4D93-902C-1EF09B732975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363538" y="5392738"/>
            <a:ext cx="11376025" cy="1281112"/>
          </a:xfrm>
        </p:spPr>
        <p:txBody>
          <a:bodyPr/>
          <a:lstStyle/>
          <a:p>
            <a:pPr eaLnBrk="1"/>
            <a:r>
              <a:rPr altLang="fr-FR" sz="4800" u="sng">
                <a:solidFill>
                  <a:srgbClr val="FFFF00"/>
                </a:solidFill>
                <a:latin typeface="Aptos Display" pitchFamily="34" charset="0"/>
              </a:rPr>
              <a:t>MERCI POUR VOTRE ATTENTION !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Straight Connector 8" descr="&quot;&quot;">
            <a:extLst>
              <a:ext uri="{FF2B5EF4-FFF2-40B4-BE49-F238E27FC236}">
                <a16:creationId xmlns:a16="http://schemas.microsoft.com/office/drawing/2014/main" id="{957F1015-4F36-447B-889E-0BD865B1674B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712788" y="1030288"/>
            <a:ext cx="979487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47" name="Rectangle 10" descr="&quot;&quot;">
            <a:extLst>
              <a:ext uri="{FF2B5EF4-FFF2-40B4-BE49-F238E27FC236}">
                <a16:creationId xmlns:a16="http://schemas.microsoft.com/office/drawing/2014/main" id="{B922DAF9-E133-46AB-9CFA-9B47310E6230}"/>
              </a:ext>
            </a:extLst>
          </p:cNvPr>
          <p:cNvSpPr>
            <a:spLocks noMove="1" noResize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endParaRPr lang="en-US" altLang="fr-FR">
              <a:solidFill>
                <a:srgbClr val="FFFFFF"/>
              </a:solidFill>
              <a:latin typeface="Grandview Display" pitchFamily="34" charset="0"/>
            </a:endParaRPr>
          </a:p>
        </p:txBody>
      </p:sp>
      <p:pic>
        <p:nvPicPr>
          <p:cNvPr id="6148" name="Picture 4" descr="Historique de la technologie des blocs bleus et des réseaux">
            <a:extLst>
              <a:ext uri="{FF2B5EF4-FFF2-40B4-BE49-F238E27FC236}">
                <a16:creationId xmlns:a16="http://schemas.microsoft.com/office/drawing/2014/main" id="{3533AE59-52BD-4F48-8670-AF16CD7B6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46"/>
          <a:stretch>
            <a:fillRect/>
          </a:stretch>
        </p:blipFill>
        <p:spPr bwMode="auto">
          <a:xfrm>
            <a:off x="0" y="-25"/>
            <a:ext cx="12192000" cy="6858000"/>
          </a:xfrm>
          <a:prstGeom prst="rect">
            <a:avLst/>
          </a:prstGeom>
          <a:noFill/>
          <a:ln w="952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9" name="Rectangle 12" descr="&quot;&quot;">
            <a:extLst>
              <a:ext uri="{FF2B5EF4-FFF2-40B4-BE49-F238E27FC236}">
                <a16:creationId xmlns:a16="http://schemas.microsoft.com/office/drawing/2014/main" id="{F13A2963-AC79-4231-B1EF-EA6BB6432A29}"/>
              </a:ext>
            </a:extLst>
          </p:cNvPr>
          <p:cNvSpPr>
            <a:spLocks noMove="1" noResize="1" noChangeArrowheads="1"/>
          </p:cNvSpPr>
          <p:nvPr/>
        </p:nvSpPr>
        <p:spPr bwMode="auto">
          <a:xfrm rot="5400013">
            <a:off x="-173037" y="173037"/>
            <a:ext cx="6858000" cy="6511925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7000"/>
                </a:srgbClr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endParaRPr lang="en-US" altLang="fr-FR">
              <a:solidFill>
                <a:srgbClr val="FFFFFF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8968A73-3EA6-4039-9B07-7F79A22AD4C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49263" y="185738"/>
            <a:ext cx="8786812" cy="1077912"/>
          </a:xfrm>
        </p:spPr>
        <p:txBody>
          <a:bodyPr/>
          <a:lstStyle/>
          <a:p>
            <a:pPr eaLnBrk="1"/>
            <a:r>
              <a:rPr altLang="fr-FR" sz="4800" u="sng">
                <a:solidFill>
                  <a:srgbClr val="FFFF00"/>
                </a:solidFill>
                <a:latin typeface="Aptos Display" pitchFamily="34" charset="0"/>
              </a:rPr>
              <a:t>PRESENTATION DU GROUPE</a:t>
            </a:r>
          </a:p>
        </p:txBody>
      </p:sp>
      <p:cxnSp>
        <p:nvCxnSpPr>
          <p:cNvPr id="6151" name="Straight Connector 14" descr="&quot;&quot;">
            <a:extLst>
              <a:ext uri="{FF2B5EF4-FFF2-40B4-BE49-F238E27FC236}">
                <a16:creationId xmlns:a16="http://schemas.microsoft.com/office/drawing/2014/main" id="{AD7713F8-CF00-44C2-9854-8CD3B4B7CDB1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539750" y="4860925"/>
            <a:ext cx="979488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ZoneTexte 3">
            <a:extLst>
              <a:ext uri="{FF2B5EF4-FFF2-40B4-BE49-F238E27FC236}">
                <a16:creationId xmlns:a16="http://schemas.microsoft.com/office/drawing/2014/main" id="{D27B672F-B350-4497-8763-D76C62CE83E2}"/>
              </a:ext>
            </a:extLst>
          </p:cNvPr>
          <p:cNvSpPr txBox="1"/>
          <p:nvPr/>
        </p:nvSpPr>
        <p:spPr>
          <a:xfrm>
            <a:off x="281780" y="2391231"/>
            <a:ext cx="11910219" cy="6924973"/>
          </a:xfrm>
          <a:prstGeom prst="rect">
            <a:avLst/>
          </a:prstGeom>
          <a:noFill/>
          <a:ln cap="flat">
            <a:noFill/>
          </a:ln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FFFFF"/>
                </a:solidFill>
                <a:latin typeface="Aptos Display" pitchFamily="34"/>
              </a:rPr>
              <a:t>Voici notre groupe                             :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FFFFF"/>
                </a:solidFill>
                <a:latin typeface="Aptos Display" pitchFamily="34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FFFFF"/>
                </a:solidFill>
                <a:latin typeface="Aptos Display" pitchFamily="34"/>
              </a:rPr>
              <a:t> 			</a:t>
            </a:r>
            <a:r>
              <a:rPr lang="fr-FR" sz="2000" b="1" dirty="0">
                <a:solidFill>
                  <a:srgbClr val="FFFF00"/>
                </a:solidFill>
                <a:latin typeface="Aptos Display" pitchFamily="34"/>
              </a:rPr>
              <a:t>Ayoub</a:t>
            </a:r>
            <a:r>
              <a:rPr lang="fr-FR" b="1" dirty="0">
                <a:solidFill>
                  <a:srgbClr val="FFFFFF"/>
                </a:solidFill>
                <a:latin typeface="Aptos Display" pitchFamily="34"/>
              </a:rPr>
              <a:t> : Responsable Infrastructure et  Services Strasbourg </a:t>
            </a:r>
            <a:r>
              <a:rPr lang="fr-FR" b="1" dirty="0">
                <a:solidFill>
                  <a:schemeClr val="bg1"/>
                </a:solidFill>
              </a:rPr>
              <a:t>Site A Principale</a:t>
            </a:r>
            <a:endParaRPr lang="fr-F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FFFFF"/>
                </a:solidFill>
                <a:latin typeface="Aptos Display" pitchFamily="34"/>
              </a:rPr>
              <a:t>			</a:t>
            </a:r>
            <a:r>
              <a:rPr lang="fr-FR" dirty="0">
                <a:solidFill>
                  <a:schemeClr val="bg1"/>
                </a:solidFill>
              </a:rPr>
              <a:t>AD DS principal, DNS, DHCP, DFS/R, GPO, NAS iSCSI, routeur/VPN, tests HA</a:t>
            </a:r>
            <a:endParaRPr lang="fr-FR" b="1" dirty="0">
              <a:solidFill>
                <a:schemeClr val="bg1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FFFFF"/>
                </a:solidFill>
                <a:latin typeface="Aptos Display" pitchFamily="34"/>
              </a:rPr>
              <a:t>			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FFFFF"/>
                </a:solidFill>
                <a:latin typeface="Aptos Display" pitchFamily="34"/>
              </a:rPr>
              <a:t>			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FFFFF"/>
                </a:solidFill>
                <a:latin typeface="Aptos Display" pitchFamily="34"/>
              </a:rPr>
              <a:t>			</a:t>
            </a:r>
            <a:r>
              <a:rPr lang="fr-FR" sz="2000" b="1" dirty="0">
                <a:solidFill>
                  <a:srgbClr val="FFFF00"/>
                </a:solidFill>
                <a:latin typeface="Aptos Display" pitchFamily="34"/>
              </a:rPr>
              <a:t>Youssef</a:t>
            </a:r>
            <a:r>
              <a:rPr lang="fr-FR" b="1" dirty="0">
                <a:solidFill>
                  <a:srgbClr val="FFFFFF"/>
                </a:solidFill>
                <a:latin typeface="Aptos Display" pitchFamily="34"/>
              </a:rPr>
              <a:t> : Responsable Infrastructure et Services Mulhouse </a:t>
            </a:r>
            <a:r>
              <a:rPr lang="fr-FR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 B Secondaire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</a:t>
            </a:r>
            <a:r>
              <a:rPr lang="fr-FR" dirty="0">
                <a:solidFill>
                  <a:schemeClr val="bg1"/>
                </a:solidFill>
              </a:rPr>
              <a:t>AD DS secondaire, DNS, DHCP failover, DFS réplica, NAS iSCSI, routeur/VPN, monitoring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Aptos Display" pitchFamily="34"/>
            </a:endParaRPr>
          </a:p>
        </p:txBody>
      </p:sp>
      <p:pic>
        <p:nvPicPr>
          <p:cNvPr id="6153" name="Image 6" descr="Supformation">
            <a:extLst>
              <a:ext uri="{FF2B5EF4-FFF2-40B4-BE49-F238E27FC236}">
                <a16:creationId xmlns:a16="http://schemas.microsoft.com/office/drawing/2014/main" id="{C47157B1-E120-4373-8AEE-389FB4F88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 5" descr="Une image contenant Visage humain, personne, habits, Menton&#10;&#10;Le contenu généré par l’IA peut être incorrect.">
            <a:extLst>
              <a:ext uri="{FF2B5EF4-FFF2-40B4-BE49-F238E27FC236}">
                <a16:creationId xmlns:a16="http://schemas.microsoft.com/office/drawing/2014/main" id="{FEFE089E-6411-4EBF-987D-16D93E930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0" y="5159994"/>
            <a:ext cx="1216025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Une image contenant Visage humain, personne, lunettes, habits&#10;&#10;Le contenu généré par l’IA peut être incorrect.">
            <a:extLst>
              <a:ext uri="{FF2B5EF4-FFF2-40B4-BE49-F238E27FC236}">
                <a16:creationId xmlns:a16="http://schemas.microsoft.com/office/drawing/2014/main" id="{3334683D-5621-41F0-85B6-4DE193955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" y="3116855"/>
            <a:ext cx="1196975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Image 14" descr="Une image contenant Police, logo, Graphique, texte&#10;&#10;Le contenu généré par l’IA peut être incorrect.">
            <a:extLst>
              <a:ext uri="{FF2B5EF4-FFF2-40B4-BE49-F238E27FC236}">
                <a16:creationId xmlns:a16="http://schemas.microsoft.com/office/drawing/2014/main" id="{CC967556-002B-4F6C-B228-266D97CFF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425" y="0"/>
            <a:ext cx="1052513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 15" descr="Une image contenant Police, logo, Graphique, texte&#10;&#10;Le contenu généré par l’IA peut être incorrect.">
            <a:extLst>
              <a:ext uri="{FF2B5EF4-FFF2-40B4-BE49-F238E27FC236}">
                <a16:creationId xmlns:a16="http://schemas.microsoft.com/office/drawing/2014/main" id="{9D15D8B0-D864-4032-95DF-1A11F8CA5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950" y="2181225"/>
            <a:ext cx="1319213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8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Straight Connector 8" descr="&quot;&quot;">
            <a:extLst>
              <a:ext uri="{FF2B5EF4-FFF2-40B4-BE49-F238E27FC236}">
                <a16:creationId xmlns:a16="http://schemas.microsoft.com/office/drawing/2014/main" id="{8885120D-5485-4D6C-960E-B9A3F7A63B94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712788" y="1030288"/>
            <a:ext cx="979487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1" name="Rectangle 10" descr="&quot;&quot;">
            <a:extLst>
              <a:ext uri="{FF2B5EF4-FFF2-40B4-BE49-F238E27FC236}">
                <a16:creationId xmlns:a16="http://schemas.microsoft.com/office/drawing/2014/main" id="{EFC676E9-F9A5-4DEB-9E1D-779F73272FC5}"/>
              </a:ext>
            </a:extLst>
          </p:cNvPr>
          <p:cNvSpPr>
            <a:spLocks noMove="1" noResize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endParaRPr lang="en-US" altLang="fr-FR">
              <a:solidFill>
                <a:srgbClr val="FFFFFF"/>
              </a:solidFill>
              <a:latin typeface="Grandview Display" pitchFamily="34" charset="0"/>
            </a:endParaRPr>
          </a:p>
        </p:txBody>
      </p:sp>
      <p:pic>
        <p:nvPicPr>
          <p:cNvPr id="7172" name="Picture 4" descr="Historique de la technologie des blocs bleus et des réseaux">
            <a:extLst>
              <a:ext uri="{FF2B5EF4-FFF2-40B4-BE49-F238E27FC236}">
                <a16:creationId xmlns:a16="http://schemas.microsoft.com/office/drawing/2014/main" id="{066EB46D-6B5C-4EA8-9B26-E887D9EB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4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3" name="Rectangle 12" descr="&quot;&quot;">
            <a:extLst>
              <a:ext uri="{FF2B5EF4-FFF2-40B4-BE49-F238E27FC236}">
                <a16:creationId xmlns:a16="http://schemas.microsoft.com/office/drawing/2014/main" id="{C161943A-AC48-4F02-AA48-4E60A9409743}"/>
              </a:ext>
            </a:extLst>
          </p:cNvPr>
          <p:cNvSpPr>
            <a:spLocks noMove="1" noResize="1" noChangeArrowheads="1"/>
          </p:cNvSpPr>
          <p:nvPr/>
        </p:nvSpPr>
        <p:spPr bwMode="auto">
          <a:xfrm rot="5400013">
            <a:off x="-173037" y="173037"/>
            <a:ext cx="6858000" cy="6511925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7000"/>
                </a:srgbClr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endParaRPr lang="en-US" altLang="fr-FR">
              <a:solidFill>
                <a:srgbClr val="FFFFFF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F5129CB-E953-4D3D-9FE7-222413EFFAF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257175" y="153988"/>
            <a:ext cx="10533063" cy="1079500"/>
          </a:xfrm>
        </p:spPr>
        <p:txBody>
          <a:bodyPr/>
          <a:lstStyle/>
          <a:p>
            <a:pPr eaLnBrk="1"/>
            <a:r>
              <a:rPr altLang="fr-FR" sz="4800" u="sng">
                <a:solidFill>
                  <a:srgbClr val="FFFF00"/>
                </a:solidFill>
                <a:latin typeface="Aptos Display" pitchFamily="34" charset="0"/>
              </a:rPr>
              <a:t>BESOINS ET OBJECTIFS DU PROJET</a:t>
            </a:r>
          </a:p>
        </p:txBody>
      </p:sp>
      <p:cxnSp>
        <p:nvCxnSpPr>
          <p:cNvPr id="7175" name="Straight Connector 14" descr="&quot;&quot;">
            <a:extLst>
              <a:ext uri="{FF2B5EF4-FFF2-40B4-BE49-F238E27FC236}">
                <a16:creationId xmlns:a16="http://schemas.microsoft.com/office/drawing/2014/main" id="{E71A4875-D8EE-4B7F-8BE0-C77C2E7042F1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539750" y="4860925"/>
            <a:ext cx="979488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ZoneTexte 3">
            <a:extLst>
              <a:ext uri="{FF2B5EF4-FFF2-40B4-BE49-F238E27FC236}">
                <a16:creationId xmlns:a16="http://schemas.microsoft.com/office/drawing/2014/main" id="{5B36C6FB-4D37-4C80-9F81-9B431CA43F80}"/>
              </a:ext>
            </a:extLst>
          </p:cNvPr>
          <p:cNvSpPr txBox="1"/>
          <p:nvPr/>
        </p:nvSpPr>
        <p:spPr>
          <a:xfrm>
            <a:off x="344488" y="1254125"/>
            <a:ext cx="6064250" cy="7478713"/>
          </a:xfrm>
          <a:prstGeom prst="rect">
            <a:avLst/>
          </a:prstGeom>
          <a:noFill/>
          <a:ln cap="flat"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FFFFFF"/>
                </a:solidFill>
                <a:latin typeface="Aptos Display" pitchFamily="34"/>
              </a:rPr>
              <a:t>Besoins :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b="1" dirty="0">
              <a:solidFill>
                <a:srgbClr val="FFFFFF"/>
              </a:solidFill>
              <a:latin typeface="Aptos Display" pitchFamily="34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dirty="0">
                <a:solidFill>
                  <a:srgbClr val="FFFFFF"/>
                </a:solidFill>
                <a:latin typeface="Aptos Display" pitchFamily="34"/>
              </a:rPr>
              <a:t>SI unifié et redondant Strasbourg / Mulhouse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dirty="0">
                <a:solidFill>
                  <a:srgbClr val="FFFFFF"/>
                </a:solidFill>
                <a:latin typeface="Aptos Display" pitchFamily="34"/>
              </a:rPr>
              <a:t>Haute disponibilité des services clés (AD, DNS, DHCP, DFS, sauvegardes)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dirty="0">
                <a:solidFill>
                  <a:srgbClr val="FFFFFF"/>
                </a:solidFill>
                <a:latin typeface="Aptos Display" pitchFamily="34"/>
              </a:rPr>
              <a:t>Connexion inter-sites sécurisée (VPN chiffré)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dirty="0">
                <a:solidFill>
                  <a:srgbClr val="FFFFFF"/>
                </a:solidFill>
                <a:latin typeface="Aptos Display" pitchFamily="34"/>
              </a:rPr>
              <a:t>Gestion centralisée des accès (AD + SSO)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dirty="0">
                <a:solidFill>
                  <a:srgbClr val="FFFFFF"/>
                </a:solidFill>
                <a:latin typeface="Aptos Display" pitchFamily="34"/>
              </a:rPr>
              <a:t>Plan d’adressage et droits uniformisés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dirty="0">
                <a:solidFill>
                  <a:srgbClr val="FFFFFF"/>
                </a:solidFill>
                <a:latin typeface="Aptos Display" pitchFamily="34"/>
              </a:rPr>
              <a:t>Continuité d’activité (PCA : redondance, snapshots, sauvegardes)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dirty="0">
                <a:solidFill>
                  <a:srgbClr val="FFFFFF"/>
                </a:solidFill>
                <a:latin typeface="Aptos Display" pitchFamily="34"/>
              </a:rPr>
              <a:t>Budget max : 100 k€ HT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fr-FR" sz="1600" dirty="0">
                <a:solidFill>
                  <a:srgbClr val="FFFFFF"/>
                </a:solidFill>
                <a:latin typeface="Grandview Display"/>
              </a:rPr>
            </a:br>
            <a:r>
              <a:rPr lang="fr-FR" b="1" dirty="0">
                <a:solidFill>
                  <a:srgbClr val="FFFFFF"/>
                </a:solidFill>
                <a:latin typeface="Aptos Display" pitchFamily="34"/>
              </a:rPr>
              <a:t>Objectifs 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b="1" dirty="0">
              <a:solidFill>
                <a:srgbClr val="FFFFFF"/>
              </a:solidFill>
              <a:latin typeface="Aptos Display" pitchFamily="34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dirty="0">
                <a:solidFill>
                  <a:srgbClr val="FFFFFF"/>
                </a:solidFill>
                <a:latin typeface="Aptos Display" pitchFamily="34"/>
              </a:rPr>
              <a:t>Interconnexion WAN sécurisée entre les 2 sites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dirty="0">
                <a:solidFill>
                  <a:srgbClr val="FFFFFF"/>
                </a:solidFill>
                <a:latin typeface="Aptos Display" pitchFamily="34"/>
              </a:rPr>
              <a:t>Minimum 7 serveurs (prod, sauvegarde, supervision)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dirty="0">
                <a:solidFill>
                  <a:srgbClr val="FFFFFF"/>
                </a:solidFill>
                <a:latin typeface="Aptos Display" pitchFamily="34"/>
              </a:rPr>
              <a:t>Active Directory unique et partagé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dirty="0">
                <a:solidFill>
                  <a:srgbClr val="FFFFFF"/>
                </a:solidFill>
                <a:latin typeface="Aptos Display" pitchFamily="34"/>
              </a:rPr>
              <a:t>Données accessibles avec droits adaptés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dirty="0">
                <a:solidFill>
                  <a:srgbClr val="FFFFFF"/>
                </a:solidFill>
                <a:latin typeface="Aptos Display" pitchFamily="34"/>
              </a:rPr>
              <a:t>Sauvegardes et restauration fiables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dirty="0">
                <a:solidFill>
                  <a:srgbClr val="FFFFFF"/>
                </a:solidFill>
                <a:latin typeface="Aptos Display" pitchFamily="34"/>
              </a:rPr>
              <a:t>Conformité recommandations ANSSI (sécurité, habilitations, PCA)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Aptos Display" pitchFamily="34"/>
            </a:endParaRPr>
          </a:p>
        </p:txBody>
      </p:sp>
      <p:pic>
        <p:nvPicPr>
          <p:cNvPr id="7177" name="Image 6" descr="Supformation">
            <a:extLst>
              <a:ext uri="{FF2B5EF4-FFF2-40B4-BE49-F238E27FC236}">
                <a16:creationId xmlns:a16="http://schemas.microsoft.com/office/drawing/2014/main" id="{7F345ACE-EFF4-42BA-8A67-6F4D4E1C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25" y="0"/>
            <a:ext cx="9048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Image 10" descr="Une image contenant Police, logo, Graphique, texte&#10;&#10;Le contenu généré par l’IA peut être incorrect.">
            <a:extLst>
              <a:ext uri="{FF2B5EF4-FFF2-40B4-BE49-F238E27FC236}">
                <a16:creationId xmlns:a16="http://schemas.microsoft.com/office/drawing/2014/main" id="{7A090752-1D3F-4917-AF44-26F27195C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425" y="0"/>
            <a:ext cx="1052513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Straight Connector 8" descr="&quot;&quot;">
            <a:extLst>
              <a:ext uri="{FF2B5EF4-FFF2-40B4-BE49-F238E27FC236}">
                <a16:creationId xmlns:a16="http://schemas.microsoft.com/office/drawing/2014/main" id="{4BA36542-17BF-4ED1-B10A-37173339B867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712788" y="1030288"/>
            <a:ext cx="979487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95" name="Rectangle 10" descr="&quot;&quot;">
            <a:extLst>
              <a:ext uri="{FF2B5EF4-FFF2-40B4-BE49-F238E27FC236}">
                <a16:creationId xmlns:a16="http://schemas.microsoft.com/office/drawing/2014/main" id="{E6E9B2AE-E867-4ADD-A207-F91DE1173858}"/>
              </a:ext>
            </a:extLst>
          </p:cNvPr>
          <p:cNvSpPr>
            <a:spLocks noMove="1" noResize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endParaRPr lang="en-US" altLang="fr-FR">
              <a:solidFill>
                <a:srgbClr val="FFFFFF"/>
              </a:solidFill>
              <a:latin typeface="Grandview Display" pitchFamily="34" charset="0"/>
            </a:endParaRPr>
          </a:p>
        </p:txBody>
      </p:sp>
      <p:pic>
        <p:nvPicPr>
          <p:cNvPr id="8196" name="Picture 4" descr="Historique de la technologie des blocs bleus et des réseaux">
            <a:extLst>
              <a:ext uri="{FF2B5EF4-FFF2-40B4-BE49-F238E27FC236}">
                <a16:creationId xmlns:a16="http://schemas.microsoft.com/office/drawing/2014/main" id="{8EEC820C-A406-485A-969C-D6A99EEF9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4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7" name="Rectangle 12" descr="&quot;&quot;">
            <a:extLst>
              <a:ext uri="{FF2B5EF4-FFF2-40B4-BE49-F238E27FC236}">
                <a16:creationId xmlns:a16="http://schemas.microsoft.com/office/drawing/2014/main" id="{DB27FBCC-961E-43DD-9E66-4D4A1A7C92EC}"/>
              </a:ext>
            </a:extLst>
          </p:cNvPr>
          <p:cNvSpPr>
            <a:spLocks noMove="1" noResize="1" noChangeArrowheads="1"/>
          </p:cNvSpPr>
          <p:nvPr/>
        </p:nvSpPr>
        <p:spPr bwMode="auto">
          <a:xfrm rot="5400013">
            <a:off x="-173037" y="173037"/>
            <a:ext cx="6858000" cy="6511925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7000"/>
                </a:srgbClr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endParaRPr lang="en-US" altLang="fr-FR" dirty="0">
              <a:solidFill>
                <a:srgbClr val="FFFFFF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466F907-9994-4E98-BCB4-92170D90D2A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03188" y="174625"/>
            <a:ext cx="11376025" cy="1279525"/>
          </a:xfrm>
        </p:spPr>
        <p:txBody>
          <a:bodyPr/>
          <a:lstStyle/>
          <a:p>
            <a:pPr eaLnBrk="1"/>
            <a:r>
              <a:rPr altLang="fr-FR" sz="4800" u="sng">
                <a:solidFill>
                  <a:srgbClr val="FFFF00"/>
                </a:solidFill>
                <a:latin typeface="Aptos Display" pitchFamily="34" charset="0"/>
              </a:rPr>
              <a:t>SOLUTIONS TECHNIQUES RETENUES </a:t>
            </a:r>
          </a:p>
        </p:txBody>
      </p:sp>
      <p:cxnSp>
        <p:nvCxnSpPr>
          <p:cNvPr id="8199" name="Straight Connector 14" descr="&quot;&quot;">
            <a:extLst>
              <a:ext uri="{FF2B5EF4-FFF2-40B4-BE49-F238E27FC236}">
                <a16:creationId xmlns:a16="http://schemas.microsoft.com/office/drawing/2014/main" id="{8B0B4945-1E61-46C1-AD03-B3DAF6CF72C1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539750" y="4860925"/>
            <a:ext cx="979488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201" name="Image 6" descr="Supformation">
            <a:extLst>
              <a:ext uri="{FF2B5EF4-FFF2-40B4-BE49-F238E27FC236}">
                <a16:creationId xmlns:a16="http://schemas.microsoft.com/office/drawing/2014/main" id="{EA01F34B-9D95-46F3-85BB-62DDAFBF0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25" y="0"/>
            <a:ext cx="9048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44" name="Image 14" descr="Une image contenant Police, logo, Graphique, texte&#10;&#10;Le contenu généré par l’IA peut être incorrect.">
            <a:extLst>
              <a:ext uri="{FF2B5EF4-FFF2-40B4-BE49-F238E27FC236}">
                <a16:creationId xmlns:a16="http://schemas.microsoft.com/office/drawing/2014/main" id="{DAE9048B-F2C4-4368-8E85-503DF99BA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425" y="0"/>
            <a:ext cx="1052513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146A6498-799C-498E-AC01-72981C5B1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893891"/>
              </p:ext>
            </p:extLst>
          </p:nvPr>
        </p:nvGraphicFramePr>
        <p:xfrm>
          <a:off x="1219200" y="1454150"/>
          <a:ext cx="8947572" cy="5109883"/>
        </p:xfrm>
        <a:graphic>
          <a:graphicData uri="http://schemas.openxmlformats.org/drawingml/2006/table">
            <a:tbl>
              <a:tblPr/>
              <a:tblGrid>
                <a:gridCol w="2236893">
                  <a:extLst>
                    <a:ext uri="{9D8B030D-6E8A-4147-A177-3AD203B41FA5}">
                      <a16:colId xmlns:a16="http://schemas.microsoft.com/office/drawing/2014/main" val="2750764835"/>
                    </a:ext>
                  </a:extLst>
                </a:gridCol>
                <a:gridCol w="2236893">
                  <a:extLst>
                    <a:ext uri="{9D8B030D-6E8A-4147-A177-3AD203B41FA5}">
                      <a16:colId xmlns:a16="http://schemas.microsoft.com/office/drawing/2014/main" val="159362782"/>
                    </a:ext>
                  </a:extLst>
                </a:gridCol>
                <a:gridCol w="2236893">
                  <a:extLst>
                    <a:ext uri="{9D8B030D-6E8A-4147-A177-3AD203B41FA5}">
                      <a16:colId xmlns:a16="http://schemas.microsoft.com/office/drawing/2014/main" val="3653462336"/>
                    </a:ext>
                  </a:extLst>
                </a:gridCol>
                <a:gridCol w="2236893">
                  <a:extLst>
                    <a:ext uri="{9D8B030D-6E8A-4147-A177-3AD203B41FA5}">
                      <a16:colId xmlns:a16="http://schemas.microsoft.com/office/drawing/2014/main" val="2791493248"/>
                    </a:ext>
                  </a:extLst>
                </a:gridCol>
              </a:tblGrid>
              <a:tr h="405089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</a:rPr>
                        <a:t>Besoins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</a:rPr>
                        <a:t>Solution retenue (Strasbourg / Mulhouse)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</a:rPr>
                        <a:t>Alternative(s)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</a:rPr>
                        <a:t>Pourquoi ce choix ?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34153"/>
                  </a:ext>
                </a:extLst>
              </a:tr>
              <a:tr h="578700">
                <a:tc>
                  <a:txBody>
                    <a:bodyPr/>
                    <a:lstStyle/>
                    <a:p>
                      <a:r>
                        <a:rPr lang="fr-FR" sz="1200" b="1" dirty="0">
                          <a:solidFill>
                            <a:schemeClr val="bg1"/>
                          </a:solidFill>
                        </a:rPr>
                        <a:t>Annuaire centralisé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Active Directory – Domaine IFIDE.LAN (4 DC)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>
                          <a:solidFill>
                            <a:schemeClr val="bg1"/>
                          </a:solidFill>
                        </a:rPr>
                        <a:t>Samba 4, </a:t>
                      </a:r>
                      <a:r>
                        <a:rPr lang="fr-FR" sz="1200" b="1" dirty="0" err="1">
                          <a:solidFill>
                            <a:schemeClr val="bg1"/>
                          </a:solidFill>
                        </a:rPr>
                        <a:t>FreeIPA</a:t>
                      </a:r>
                      <a:endParaRPr lang="fr-F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>
                          <a:solidFill>
                            <a:schemeClr val="bg1"/>
                          </a:solidFill>
                        </a:rPr>
                        <a:t>Intégration native GPO, compatibilité Windows 11, haute dispo stable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088803"/>
                  </a:ext>
                </a:extLst>
              </a:tr>
              <a:tr h="578700"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Gestion utilisateurs / groupes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>
                          <a:solidFill>
                            <a:schemeClr val="bg1"/>
                          </a:solidFill>
                        </a:rPr>
                        <a:t>UO Strasbourg / UO Mulhouse + GRP1 &amp; GRP2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Gestion locale, LDAP simple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Centralisation, héritage des GPO, sécurité renforcée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997356"/>
                  </a:ext>
                </a:extLst>
              </a:tr>
              <a:tr h="578700"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Accès sécurisé inter-sites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>
                          <a:solidFill>
                            <a:schemeClr val="bg1"/>
                          </a:solidFill>
                        </a:rPr>
                        <a:t>VPN </a:t>
                      </a:r>
                      <a:r>
                        <a:rPr lang="fr-FR" sz="1200" b="1" dirty="0" err="1">
                          <a:solidFill>
                            <a:schemeClr val="bg1"/>
                          </a:solidFill>
                        </a:rPr>
                        <a:t>IPsec</a:t>
                      </a:r>
                      <a:r>
                        <a:rPr lang="fr-FR" sz="1200" b="1" dirty="0">
                          <a:solidFill>
                            <a:schemeClr val="bg1"/>
                          </a:solidFill>
                        </a:rPr>
                        <a:t> via </a:t>
                      </a:r>
                      <a:r>
                        <a:rPr lang="fr-FR" sz="1200" b="1" dirty="0" err="1">
                          <a:solidFill>
                            <a:schemeClr val="bg1"/>
                          </a:solidFill>
                        </a:rPr>
                        <a:t>pfSense</a:t>
                      </a:r>
                      <a:r>
                        <a:rPr lang="fr-FR" sz="1200" b="1" dirty="0">
                          <a:solidFill>
                            <a:schemeClr val="bg1"/>
                          </a:solidFill>
                        </a:rPr>
                        <a:t>-STG ↔ </a:t>
                      </a:r>
                      <a:r>
                        <a:rPr lang="fr-FR" sz="1200" b="1" dirty="0" err="1">
                          <a:solidFill>
                            <a:schemeClr val="bg1"/>
                          </a:solidFill>
                        </a:rPr>
                        <a:t>pfSense</a:t>
                      </a:r>
                      <a:r>
                        <a:rPr lang="fr-FR" sz="1200" b="1" dirty="0">
                          <a:solidFill>
                            <a:schemeClr val="bg1"/>
                          </a:solidFill>
                        </a:rPr>
                        <a:t>-MUL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WireGuard, OpenVPN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Standards entreprise, support AD, stabilité avec Windows Server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756037"/>
                  </a:ext>
                </a:extLst>
              </a:tr>
              <a:tr h="578700"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Sauvegardes automatiques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TrueNAS + Snapshots + disques iSCSI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Windows Server iSCSI, Veeam Free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Coût réduit, snapshots performants, support iSCSI natif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062537"/>
                  </a:ext>
                </a:extLst>
              </a:tr>
              <a:tr h="405089"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GPO globales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Stratégies IFIDE depuis STG-SRVW01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GPO locales, scripts PowerShell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Administration centralisée + sécurité homogène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256158"/>
                  </a:ext>
                </a:extLst>
              </a:tr>
              <a:tr h="578700"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Partages réseau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DFS/DFSR : \IFIDE.LAN\INTRANET (4 réplicas)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Syncthing, partage SMB classique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Haute disponibilité + tolérance de panne + intégration AD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084804"/>
                  </a:ext>
                </a:extLst>
              </a:tr>
              <a:tr h="578700"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DNS / DHCP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AD DS intégré + DHCP failover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Serveur DNS externe, ISC DHCP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Réplication automatique, cohérence AD, failover natif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526125"/>
                  </a:ext>
                </a:extLst>
              </a:tr>
              <a:tr h="752311">
                <a:tc>
                  <a:txBody>
                    <a:bodyPr/>
                    <a:lstStyle/>
                    <a:p>
                      <a:r>
                        <a:rPr lang="fr-FR" sz="1200" b="1" dirty="0">
                          <a:solidFill>
                            <a:schemeClr val="bg1"/>
                          </a:solidFill>
                        </a:rPr>
                        <a:t>Contrôleurs de domaine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STG-SRVW01 (principal), STG-SRVW02 (secondaire), MUL-SRVW01 &amp; MUL-SRVW02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>
                          <a:solidFill>
                            <a:schemeClr val="bg1"/>
                          </a:solidFill>
                        </a:rPr>
                        <a:t>Un seul DC par site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>
                          <a:solidFill>
                            <a:schemeClr val="bg1"/>
                          </a:solidFill>
                        </a:rPr>
                        <a:t>Redondance AD + continuité d’activité</a:t>
                      </a:r>
                    </a:p>
                  </a:txBody>
                  <a:tcPr marL="40983" marR="40983" marT="20492" marB="204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17345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18" name="Straight Connector 8" descr="&quot;&quot;">
            <a:extLst>
              <a:ext uri="{FF2B5EF4-FFF2-40B4-BE49-F238E27FC236}">
                <a16:creationId xmlns:a16="http://schemas.microsoft.com/office/drawing/2014/main" id="{506B9AD6-8D67-417E-B92E-A502DD65D294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712788" y="1030288"/>
            <a:ext cx="979487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19" name="Rectangle 10" descr="&quot;&quot;">
            <a:extLst>
              <a:ext uri="{FF2B5EF4-FFF2-40B4-BE49-F238E27FC236}">
                <a16:creationId xmlns:a16="http://schemas.microsoft.com/office/drawing/2014/main" id="{4FFC4535-CFF6-4F7C-8E64-B582F5EC4FEB}"/>
              </a:ext>
            </a:extLst>
          </p:cNvPr>
          <p:cNvSpPr>
            <a:spLocks noMove="1" noResize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endParaRPr lang="en-US" altLang="fr-FR">
              <a:solidFill>
                <a:srgbClr val="FFFFFF"/>
              </a:solidFill>
              <a:latin typeface="Grandview Display" pitchFamily="34" charset="0"/>
            </a:endParaRPr>
          </a:p>
        </p:txBody>
      </p:sp>
      <p:pic>
        <p:nvPicPr>
          <p:cNvPr id="9220" name="Picture 4" descr="Historique de la technologie des blocs bleus et des réseaux">
            <a:extLst>
              <a:ext uri="{FF2B5EF4-FFF2-40B4-BE49-F238E27FC236}">
                <a16:creationId xmlns:a16="http://schemas.microsoft.com/office/drawing/2014/main" id="{598A0D4E-331D-4137-ACDC-E2E21ADF3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4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1" name="Rectangle 12" descr="&quot;&quot;">
            <a:extLst>
              <a:ext uri="{FF2B5EF4-FFF2-40B4-BE49-F238E27FC236}">
                <a16:creationId xmlns:a16="http://schemas.microsoft.com/office/drawing/2014/main" id="{1DAF2BD5-B679-408D-B714-2D2640B1C5B4}"/>
              </a:ext>
            </a:extLst>
          </p:cNvPr>
          <p:cNvSpPr>
            <a:spLocks noMove="1" noResize="1" noChangeArrowheads="1"/>
          </p:cNvSpPr>
          <p:nvPr/>
        </p:nvSpPr>
        <p:spPr bwMode="auto">
          <a:xfrm rot="5400013">
            <a:off x="-173037" y="173037"/>
            <a:ext cx="6858000" cy="6511925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7000"/>
                </a:srgbClr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endParaRPr lang="en-US" altLang="fr-FR">
              <a:solidFill>
                <a:srgbClr val="FFFFFF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EB63D10-904F-487C-ACDB-522EA63CCD7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363538" y="203200"/>
            <a:ext cx="11376025" cy="1281113"/>
          </a:xfrm>
        </p:spPr>
        <p:txBody>
          <a:bodyPr/>
          <a:lstStyle/>
          <a:p>
            <a:pPr eaLnBrk="1"/>
            <a:r>
              <a:rPr altLang="fr-FR" sz="4800" u="sng" dirty="0">
                <a:solidFill>
                  <a:srgbClr val="FFFF00"/>
                </a:solidFill>
                <a:latin typeface="Aptos Display" pitchFamily="34" charset="0"/>
              </a:rPr>
              <a:t>SCHEMA RESEAU </a:t>
            </a:r>
          </a:p>
        </p:txBody>
      </p:sp>
      <p:cxnSp>
        <p:nvCxnSpPr>
          <p:cNvPr id="9223" name="Straight Connector 14" descr="&quot;&quot;">
            <a:extLst>
              <a:ext uri="{FF2B5EF4-FFF2-40B4-BE49-F238E27FC236}">
                <a16:creationId xmlns:a16="http://schemas.microsoft.com/office/drawing/2014/main" id="{68644972-EAD1-42D8-997E-47348FE9C221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539750" y="4860925"/>
            <a:ext cx="979488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ZoneTexte 3">
            <a:extLst>
              <a:ext uri="{FF2B5EF4-FFF2-40B4-BE49-F238E27FC236}">
                <a16:creationId xmlns:a16="http://schemas.microsoft.com/office/drawing/2014/main" id="{034F252F-1D98-4E82-BD33-740299F46B17}"/>
              </a:ext>
            </a:extLst>
          </p:cNvPr>
          <p:cNvSpPr txBox="1"/>
          <p:nvPr/>
        </p:nvSpPr>
        <p:spPr>
          <a:xfrm>
            <a:off x="114300" y="1668463"/>
            <a:ext cx="6062663" cy="4986337"/>
          </a:xfrm>
          <a:prstGeom prst="rect">
            <a:avLst/>
          </a:prstGeom>
          <a:noFill/>
          <a:ln cap="flat">
            <a:noFill/>
          </a:ln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chemeClr val="bg1"/>
                </a:solidFill>
                <a:latin typeface="+mn-lt"/>
              </a:rPr>
              <a:t>Le schéma illustre l’architecture du réseau </a:t>
            </a:r>
            <a:r>
              <a:rPr lang="fr-FR" b="1" kern="0" dirty="0">
                <a:solidFill>
                  <a:schemeClr val="bg1"/>
                </a:solidFill>
                <a:latin typeface="+mn-lt"/>
              </a:rPr>
              <a:t>IFIDE</a:t>
            </a:r>
            <a:r>
              <a:rPr lang="fr-FR" kern="0" dirty="0">
                <a:solidFill>
                  <a:schemeClr val="bg1"/>
                </a:solidFill>
                <a:latin typeface="+mn-lt"/>
              </a:rPr>
              <a:t>, connectant les sites de </a:t>
            </a:r>
            <a:r>
              <a:rPr lang="fr-FR" b="1" kern="0" dirty="0">
                <a:solidFill>
                  <a:schemeClr val="bg1"/>
                </a:solidFill>
                <a:latin typeface="+mn-lt"/>
              </a:rPr>
              <a:t>Strasbourg </a:t>
            </a:r>
            <a:r>
              <a:rPr lang="fr-FR" kern="0" dirty="0">
                <a:solidFill>
                  <a:schemeClr val="bg1"/>
                </a:solidFill>
                <a:latin typeface="+mn-lt"/>
              </a:rPr>
              <a:t>et </a:t>
            </a:r>
            <a:r>
              <a:rPr lang="fr-FR" b="1" kern="0" dirty="0">
                <a:solidFill>
                  <a:schemeClr val="bg1"/>
                </a:solidFill>
                <a:latin typeface="+mn-lt"/>
              </a:rPr>
              <a:t>Mulhouse</a:t>
            </a:r>
            <a:r>
              <a:rPr lang="fr-FR" kern="0" dirty="0">
                <a:solidFill>
                  <a:schemeClr val="bg1"/>
                </a:solidFill>
                <a:latin typeface="+mn-lt"/>
              </a:rPr>
              <a:t> à l’aide d’un tunnel </a:t>
            </a:r>
            <a:r>
              <a:rPr lang="fr-FR" b="1" kern="0" dirty="0">
                <a:solidFill>
                  <a:schemeClr val="bg1"/>
                </a:solidFill>
                <a:latin typeface="+mn-lt"/>
              </a:rPr>
              <a:t>VPN </a:t>
            </a:r>
            <a:r>
              <a:rPr lang="fr-FR" b="1" kern="0" dirty="0" err="1">
                <a:solidFill>
                  <a:schemeClr val="bg1"/>
                </a:solidFill>
                <a:latin typeface="+mn-lt"/>
              </a:rPr>
              <a:t>IPsec</a:t>
            </a:r>
            <a:r>
              <a:rPr lang="fr-FR" b="1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fr-FR" kern="0" dirty="0">
                <a:solidFill>
                  <a:schemeClr val="bg1"/>
                </a:solidFill>
                <a:latin typeface="+mn-lt"/>
              </a:rPr>
              <a:t>sécurisé.</a:t>
            </a:r>
            <a:br>
              <a:rPr lang="fr-FR" kern="0" dirty="0">
                <a:solidFill>
                  <a:schemeClr val="bg1"/>
                </a:solidFill>
                <a:latin typeface="+mn-lt"/>
              </a:rPr>
            </a:br>
            <a:r>
              <a:rPr lang="fr-FR" kern="0" dirty="0">
                <a:solidFill>
                  <a:schemeClr val="bg1"/>
                </a:solidFill>
                <a:latin typeface="+mn-lt"/>
              </a:rPr>
              <a:t>Chaque site est équipé de serveurs Windows (</a:t>
            </a:r>
            <a:r>
              <a:rPr lang="fr-FR" b="1" kern="0" dirty="0">
                <a:solidFill>
                  <a:schemeClr val="bg1"/>
                </a:solidFill>
                <a:latin typeface="+mn-lt"/>
              </a:rPr>
              <a:t>Active Directory, DNS, DHCP, DFS</a:t>
            </a:r>
            <a:r>
              <a:rPr lang="fr-FR" kern="0" dirty="0">
                <a:solidFill>
                  <a:schemeClr val="bg1"/>
                </a:solidFill>
                <a:latin typeface="+mn-lt"/>
              </a:rPr>
              <a:t>) ainsi que de solutions </a:t>
            </a:r>
            <a:r>
              <a:rPr lang="fr-FR" b="1" kern="0" dirty="0" err="1">
                <a:solidFill>
                  <a:schemeClr val="bg1"/>
                </a:solidFill>
                <a:latin typeface="+mn-lt"/>
              </a:rPr>
              <a:t>TrueNAS</a:t>
            </a:r>
            <a:r>
              <a:rPr lang="fr-FR" kern="0" dirty="0">
                <a:solidFill>
                  <a:schemeClr val="bg1"/>
                </a:solidFill>
                <a:latin typeface="+mn-lt"/>
              </a:rPr>
              <a:t> pour les sauvegardes et la réplication des données.</a:t>
            </a:r>
            <a:br>
              <a:rPr lang="fr-FR" kern="0" dirty="0">
                <a:solidFill>
                  <a:schemeClr val="bg1"/>
                </a:solidFill>
                <a:latin typeface="+mn-lt"/>
              </a:rPr>
            </a:br>
            <a:r>
              <a:rPr lang="fr-FR" kern="0" dirty="0">
                <a:solidFill>
                  <a:schemeClr val="bg1"/>
                </a:solidFill>
                <a:latin typeface="+mn-lt"/>
              </a:rPr>
              <a:t>Le site de Strasbourg héberge le domaine principal, tandis que celui de Mulhouse assure la haute disponibilité et la continuité des services en cas de défaillance.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dirty="0">
              <a:solidFill>
                <a:srgbClr val="FFFFFF"/>
              </a:solidFill>
              <a:latin typeface="Aptos Display" pitchFamily="34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Aptos Display" pitchFamily="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Aptos Display" pitchFamily="34"/>
            </a:endParaRPr>
          </a:p>
        </p:txBody>
      </p:sp>
      <p:pic>
        <p:nvPicPr>
          <p:cNvPr id="9225" name="Image 6" descr="Supformation">
            <a:extLst>
              <a:ext uri="{FF2B5EF4-FFF2-40B4-BE49-F238E27FC236}">
                <a16:creationId xmlns:a16="http://schemas.microsoft.com/office/drawing/2014/main" id="{4E68EE32-A1CC-4BC1-A373-2C14B433D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25" y="0"/>
            <a:ext cx="9048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Image 13" descr="Une image contenant Police, logo, Graphique, texte&#10;&#10;Le contenu généré par l’IA peut être incorrect.">
            <a:extLst>
              <a:ext uri="{FF2B5EF4-FFF2-40B4-BE49-F238E27FC236}">
                <a16:creationId xmlns:a16="http://schemas.microsoft.com/office/drawing/2014/main" id="{D6918253-3F8E-42BF-91AE-052257DBB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425" y="0"/>
            <a:ext cx="1052513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76D46A7D-5CF8-439D-9185-60104DA68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397" y="1225532"/>
            <a:ext cx="5845704" cy="531181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2" name="Straight Connector 8" descr="&quot;&quot;">
            <a:extLst>
              <a:ext uri="{FF2B5EF4-FFF2-40B4-BE49-F238E27FC236}">
                <a16:creationId xmlns:a16="http://schemas.microsoft.com/office/drawing/2014/main" id="{517E1276-375D-4F19-A374-E43D06017FC3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712788" y="1030288"/>
            <a:ext cx="979487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43" name="Rectangle 10" descr="&quot;&quot;">
            <a:extLst>
              <a:ext uri="{FF2B5EF4-FFF2-40B4-BE49-F238E27FC236}">
                <a16:creationId xmlns:a16="http://schemas.microsoft.com/office/drawing/2014/main" id="{DFFC423B-96B5-44D1-96D2-5D462AEDB219}"/>
              </a:ext>
            </a:extLst>
          </p:cNvPr>
          <p:cNvSpPr>
            <a:spLocks noMove="1" noResize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endParaRPr lang="en-US" altLang="fr-FR">
              <a:solidFill>
                <a:srgbClr val="FFFFFF"/>
              </a:solidFill>
              <a:latin typeface="Grandview Display" pitchFamily="34" charset="0"/>
            </a:endParaRPr>
          </a:p>
        </p:txBody>
      </p:sp>
      <p:pic>
        <p:nvPicPr>
          <p:cNvPr id="10244" name="Picture 4" descr="Historique de la technologie des blocs bleus et des réseaux">
            <a:extLst>
              <a:ext uri="{FF2B5EF4-FFF2-40B4-BE49-F238E27FC236}">
                <a16:creationId xmlns:a16="http://schemas.microsoft.com/office/drawing/2014/main" id="{07F52925-F4E1-40CC-B9FC-779E431B6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4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5" name="Rectangle 12" descr="&quot;&quot;">
            <a:extLst>
              <a:ext uri="{FF2B5EF4-FFF2-40B4-BE49-F238E27FC236}">
                <a16:creationId xmlns:a16="http://schemas.microsoft.com/office/drawing/2014/main" id="{E7985D92-88CE-48B3-B151-19663E00A4E0}"/>
              </a:ext>
            </a:extLst>
          </p:cNvPr>
          <p:cNvSpPr>
            <a:spLocks noMove="1" noResize="1" noChangeArrowheads="1"/>
          </p:cNvSpPr>
          <p:nvPr/>
        </p:nvSpPr>
        <p:spPr bwMode="auto">
          <a:xfrm rot="5400013">
            <a:off x="-173037" y="173037"/>
            <a:ext cx="6858000" cy="6511925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7000"/>
                </a:srgbClr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endParaRPr lang="en-US" altLang="fr-FR">
              <a:solidFill>
                <a:srgbClr val="FFFFFF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0A9A083-2C48-49F0-9DEA-480AA91BEC6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363538" y="203200"/>
            <a:ext cx="11376025" cy="1281113"/>
          </a:xfrm>
        </p:spPr>
        <p:txBody>
          <a:bodyPr/>
          <a:lstStyle/>
          <a:p>
            <a:pPr eaLnBrk="1"/>
            <a:r>
              <a:rPr altLang="fr-FR" sz="4800" u="sng">
                <a:solidFill>
                  <a:srgbClr val="FFFF00"/>
                </a:solidFill>
                <a:latin typeface="Aptos Display" pitchFamily="34" charset="0"/>
              </a:rPr>
              <a:t>BUDGET DU PROJET</a:t>
            </a:r>
          </a:p>
        </p:txBody>
      </p:sp>
      <p:cxnSp>
        <p:nvCxnSpPr>
          <p:cNvPr id="10247" name="Straight Connector 14" descr="&quot;&quot;">
            <a:extLst>
              <a:ext uri="{FF2B5EF4-FFF2-40B4-BE49-F238E27FC236}">
                <a16:creationId xmlns:a16="http://schemas.microsoft.com/office/drawing/2014/main" id="{12D5CB80-D434-41AB-9902-CB59F9FE28E3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539750" y="4860925"/>
            <a:ext cx="979488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248" name="Image 6" descr="Supformation">
            <a:extLst>
              <a:ext uri="{FF2B5EF4-FFF2-40B4-BE49-F238E27FC236}">
                <a16:creationId xmlns:a16="http://schemas.microsoft.com/office/drawing/2014/main" id="{81850388-72EE-46BB-95E9-11AD4B537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25" y="0"/>
            <a:ext cx="9048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80118C2-0A75-4B52-8411-CF2022028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910" y="2044760"/>
            <a:ext cx="386715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fr-FR" altLang="fr-FR" dirty="0">
                <a:solidFill>
                  <a:schemeClr val="bg1"/>
                </a:solidFill>
              </a:rPr>
              <a:t>Le budget global du projet s’élève à </a:t>
            </a:r>
            <a:r>
              <a:rPr lang="fr-FR" altLang="fr-FR" b="1" dirty="0">
                <a:solidFill>
                  <a:schemeClr val="bg1"/>
                </a:solidFill>
              </a:rPr>
              <a:t>86 372 € HT</a:t>
            </a:r>
            <a:r>
              <a:rPr lang="fr-FR" altLang="fr-FR" dirty="0">
                <a:solidFill>
                  <a:schemeClr val="bg1"/>
                </a:solidFill>
              </a:rPr>
              <a:t> et se répartit entre plusieurs postes clés : le </a:t>
            </a:r>
            <a:r>
              <a:rPr lang="fr-FR" altLang="fr-FR" b="1" dirty="0">
                <a:solidFill>
                  <a:schemeClr val="bg1"/>
                </a:solidFill>
              </a:rPr>
              <a:t>matériel et l’infrastructure</a:t>
            </a:r>
            <a:r>
              <a:rPr lang="fr-FR" altLang="fr-FR" dirty="0">
                <a:solidFill>
                  <a:schemeClr val="bg1"/>
                </a:solidFill>
              </a:rPr>
              <a:t> représente la plus grande part avec </a:t>
            </a:r>
            <a:r>
              <a:rPr lang="fr-FR" altLang="fr-FR" b="1" dirty="0">
                <a:solidFill>
                  <a:schemeClr val="bg1"/>
                </a:solidFill>
              </a:rPr>
              <a:t>40,8 %</a:t>
            </a:r>
            <a:r>
              <a:rPr lang="fr-FR" altLang="fr-FR" dirty="0">
                <a:solidFill>
                  <a:schemeClr val="bg1"/>
                </a:solidFill>
              </a:rPr>
              <a:t>, suivi de la </a:t>
            </a:r>
            <a:r>
              <a:rPr lang="fr-FR" altLang="fr-FR" b="1" dirty="0">
                <a:solidFill>
                  <a:schemeClr val="bg1"/>
                </a:solidFill>
              </a:rPr>
              <a:t>main-d’œuvre</a:t>
            </a:r>
            <a:r>
              <a:rPr lang="fr-FR" altLang="fr-FR" dirty="0">
                <a:solidFill>
                  <a:schemeClr val="bg1"/>
                </a:solidFill>
              </a:rPr>
              <a:t> à </a:t>
            </a:r>
            <a:r>
              <a:rPr lang="fr-FR" altLang="fr-FR" b="1" dirty="0">
                <a:solidFill>
                  <a:schemeClr val="bg1"/>
                </a:solidFill>
              </a:rPr>
              <a:t>32,1 %</a:t>
            </a:r>
            <a:r>
              <a:rPr lang="fr-FR" altLang="fr-FR" dirty="0">
                <a:solidFill>
                  <a:schemeClr val="bg1"/>
                </a:solidFill>
              </a:rPr>
              <a:t>, des </a:t>
            </a:r>
            <a:r>
              <a:rPr lang="fr-FR" altLang="fr-FR" b="1" dirty="0">
                <a:solidFill>
                  <a:schemeClr val="bg1"/>
                </a:solidFill>
              </a:rPr>
              <a:t>licences et logiciels</a:t>
            </a:r>
            <a:r>
              <a:rPr lang="fr-FR" altLang="fr-FR" dirty="0">
                <a:solidFill>
                  <a:schemeClr val="bg1"/>
                </a:solidFill>
              </a:rPr>
              <a:t> à </a:t>
            </a:r>
            <a:r>
              <a:rPr lang="fr-FR" altLang="fr-FR" b="1" dirty="0">
                <a:solidFill>
                  <a:schemeClr val="bg1"/>
                </a:solidFill>
              </a:rPr>
              <a:t>19,5 %</a:t>
            </a:r>
            <a:r>
              <a:rPr lang="fr-FR" altLang="fr-FR" dirty="0">
                <a:solidFill>
                  <a:schemeClr val="bg1"/>
                </a:solidFill>
              </a:rPr>
              <a:t>, et enfin de la </a:t>
            </a:r>
            <a:r>
              <a:rPr lang="fr-FR" altLang="fr-FR" b="1" dirty="0">
                <a:solidFill>
                  <a:schemeClr val="bg1"/>
                </a:solidFill>
              </a:rPr>
              <a:t>maintenance et du support</a:t>
            </a:r>
            <a:r>
              <a:rPr lang="fr-FR" altLang="fr-FR" dirty="0">
                <a:solidFill>
                  <a:schemeClr val="bg1"/>
                </a:solidFill>
              </a:rPr>
              <a:t> à </a:t>
            </a:r>
            <a:r>
              <a:rPr lang="fr-FR" altLang="fr-FR" b="1" dirty="0">
                <a:solidFill>
                  <a:schemeClr val="bg1"/>
                </a:solidFill>
              </a:rPr>
              <a:t>7,6 %</a:t>
            </a:r>
            <a:r>
              <a:rPr lang="fr-FR" altLang="fr-FR" dirty="0">
                <a:solidFill>
                  <a:schemeClr val="bg1"/>
                </a:solidFill>
              </a:rPr>
              <a:t>, assurant ainsi une couverture complète des besoins techniques et opérationnels du projet.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fr-FR" altLang="fr-FR" dirty="0">
              <a:solidFill>
                <a:schemeClr val="bg1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budget réel observé reste conforme au budget prévisionnel présenté. Aucun dépassement majeur n’a été constaté</a:t>
            </a:r>
            <a:endParaRPr lang="fr-FR" altLang="fr-FR" dirty="0">
              <a:solidFill>
                <a:schemeClr val="bg1"/>
              </a:solidFill>
            </a:endParaRPr>
          </a:p>
        </p:txBody>
      </p:sp>
      <p:pic>
        <p:nvPicPr>
          <p:cNvPr id="10250" name="Image 23" descr="Une image contenant Police, logo, Graphique, texte&#10;&#10;Le contenu généré par l’IA peut être incorrect.">
            <a:extLst>
              <a:ext uri="{FF2B5EF4-FFF2-40B4-BE49-F238E27FC236}">
                <a16:creationId xmlns:a16="http://schemas.microsoft.com/office/drawing/2014/main" id="{2B3DD638-CFE4-49F4-BEF7-EDD9AAD1B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425" y="0"/>
            <a:ext cx="1052513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Image 26">
            <a:extLst>
              <a:ext uri="{FF2B5EF4-FFF2-40B4-BE49-F238E27FC236}">
                <a16:creationId xmlns:a16="http://schemas.microsoft.com/office/drawing/2014/main" id="{E8EAD675-0A0B-4452-9151-A8432F747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38" y="1193800"/>
            <a:ext cx="6588125" cy="537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6" name="Straight Connector 8" descr="&quot;&quot;">
            <a:extLst>
              <a:ext uri="{FF2B5EF4-FFF2-40B4-BE49-F238E27FC236}">
                <a16:creationId xmlns:a16="http://schemas.microsoft.com/office/drawing/2014/main" id="{492079F6-3C35-41A3-9F6C-4A4180786427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712788" y="1030288"/>
            <a:ext cx="979487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7" name="Rectangle 10" descr="&quot;&quot;">
            <a:extLst>
              <a:ext uri="{FF2B5EF4-FFF2-40B4-BE49-F238E27FC236}">
                <a16:creationId xmlns:a16="http://schemas.microsoft.com/office/drawing/2014/main" id="{6F893C56-1015-4DD1-8EA1-DF2B7239093C}"/>
              </a:ext>
            </a:extLst>
          </p:cNvPr>
          <p:cNvSpPr>
            <a:spLocks noMove="1" noResize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endParaRPr lang="en-US" altLang="fr-FR">
              <a:solidFill>
                <a:srgbClr val="FFFFFF"/>
              </a:solidFill>
              <a:latin typeface="Grandview Display" pitchFamily="34" charset="0"/>
            </a:endParaRPr>
          </a:p>
        </p:txBody>
      </p:sp>
      <p:pic>
        <p:nvPicPr>
          <p:cNvPr id="11268" name="Picture 4" descr="Historique de la technologie des blocs bleus et des réseaux">
            <a:extLst>
              <a:ext uri="{FF2B5EF4-FFF2-40B4-BE49-F238E27FC236}">
                <a16:creationId xmlns:a16="http://schemas.microsoft.com/office/drawing/2014/main" id="{BCA48913-EAF6-4DFC-B7BC-2720FE109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4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9" name="Rectangle 12" descr="&quot;&quot;">
            <a:extLst>
              <a:ext uri="{FF2B5EF4-FFF2-40B4-BE49-F238E27FC236}">
                <a16:creationId xmlns:a16="http://schemas.microsoft.com/office/drawing/2014/main" id="{9D54ED93-D159-4C37-8BA4-D415BBA37259}"/>
              </a:ext>
            </a:extLst>
          </p:cNvPr>
          <p:cNvSpPr>
            <a:spLocks noMove="1" noResize="1" noChangeArrowheads="1"/>
          </p:cNvSpPr>
          <p:nvPr/>
        </p:nvSpPr>
        <p:spPr bwMode="auto">
          <a:xfrm rot="5400013">
            <a:off x="-173037" y="173037"/>
            <a:ext cx="6858000" cy="6511925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7000"/>
                </a:srgbClr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endParaRPr lang="en-US" altLang="fr-FR">
              <a:solidFill>
                <a:srgbClr val="FFFFFF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BC78D2D-CD94-41A8-AB1C-5768C086CB3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363538" y="203200"/>
            <a:ext cx="11376025" cy="1281113"/>
          </a:xfrm>
        </p:spPr>
        <p:txBody>
          <a:bodyPr/>
          <a:lstStyle/>
          <a:p>
            <a:pPr eaLnBrk="1"/>
            <a:r>
              <a:rPr altLang="fr-FR" sz="4800" u="sng" dirty="0">
                <a:solidFill>
                  <a:srgbClr val="FFFF00"/>
                </a:solidFill>
                <a:latin typeface="Aptos Display" pitchFamily="34" charset="0"/>
              </a:rPr>
              <a:t>DEVIS INTERNE ET EXTERNE</a:t>
            </a:r>
          </a:p>
        </p:txBody>
      </p:sp>
      <p:cxnSp>
        <p:nvCxnSpPr>
          <p:cNvPr id="11271" name="Straight Connector 14" descr="&quot;&quot;">
            <a:extLst>
              <a:ext uri="{FF2B5EF4-FFF2-40B4-BE49-F238E27FC236}">
                <a16:creationId xmlns:a16="http://schemas.microsoft.com/office/drawing/2014/main" id="{91783755-66F6-44AB-B886-1B867BCA021C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539750" y="4860925"/>
            <a:ext cx="979488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272" name="Image 6" descr="Supformation">
            <a:extLst>
              <a:ext uri="{FF2B5EF4-FFF2-40B4-BE49-F238E27FC236}">
                <a16:creationId xmlns:a16="http://schemas.microsoft.com/office/drawing/2014/main" id="{4E0B9CBE-92FE-4264-81AB-3785A2D18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25" y="0"/>
            <a:ext cx="9048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3" name="ZoneTexte 16">
            <a:extLst>
              <a:ext uri="{FF2B5EF4-FFF2-40B4-BE49-F238E27FC236}">
                <a16:creationId xmlns:a16="http://schemas.microsoft.com/office/drawing/2014/main" id="{51CC7390-16BF-4298-873B-3F7B4B786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311400"/>
            <a:ext cx="3867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fr-FR" altLang="fr-FR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51CB17F-9C84-4900-97E8-D357DF50D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288" y="1339850"/>
            <a:ext cx="23098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eaLnBrk="1" hangingPunct="1"/>
            <a:r>
              <a:rPr lang="fr-FR" altLang="fr-FR" b="1" u="sng">
                <a:solidFill>
                  <a:schemeClr val="bg1"/>
                </a:solidFill>
              </a:rPr>
              <a:t>Société IT Solutions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A933294-A99E-4EC7-AC64-B3AD5281B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925" y="1325563"/>
            <a:ext cx="2457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eaLnBrk="1" hangingPunct="1"/>
            <a:r>
              <a:rPr lang="fr-FR" altLang="fr-FR" b="1" u="sng">
                <a:solidFill>
                  <a:schemeClr val="bg1"/>
                </a:solidFill>
              </a:rPr>
              <a:t>Infrastructure IFIDE</a:t>
            </a:r>
          </a:p>
        </p:txBody>
      </p:sp>
      <p:pic>
        <p:nvPicPr>
          <p:cNvPr id="11276" name="Image 14" descr="Une image contenant Police, logo, Graphique, texte&#10;&#10;Le contenu généré par l’IA peut être incorrect.">
            <a:extLst>
              <a:ext uri="{FF2B5EF4-FFF2-40B4-BE49-F238E27FC236}">
                <a16:creationId xmlns:a16="http://schemas.microsoft.com/office/drawing/2014/main" id="{E86421A4-08C5-4B99-A944-498A7F77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300" y="0"/>
            <a:ext cx="1052513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DC08F3F-9956-4004-87E8-B1F6E4A7A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687513"/>
            <a:ext cx="3521075" cy="505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A7A04B2-CEBF-4CA0-9312-243147CB2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5" y="1687513"/>
            <a:ext cx="3613150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build="allAtOnce"/>
      <p:bldP spid="13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90" name="Straight Connector 8" descr="&quot;&quot;">
            <a:extLst>
              <a:ext uri="{FF2B5EF4-FFF2-40B4-BE49-F238E27FC236}">
                <a16:creationId xmlns:a16="http://schemas.microsoft.com/office/drawing/2014/main" id="{87B99429-E422-4DA1-9E78-65BB986134E2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712788" y="1030288"/>
            <a:ext cx="979487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91" name="Rectangle 10" descr="&quot;&quot;">
            <a:extLst>
              <a:ext uri="{FF2B5EF4-FFF2-40B4-BE49-F238E27FC236}">
                <a16:creationId xmlns:a16="http://schemas.microsoft.com/office/drawing/2014/main" id="{DB261248-E07E-4EC1-800A-1F32ABB43A8D}"/>
              </a:ext>
            </a:extLst>
          </p:cNvPr>
          <p:cNvSpPr>
            <a:spLocks noMove="1" noResize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endParaRPr lang="en-US" altLang="fr-FR">
              <a:solidFill>
                <a:srgbClr val="FFFFFF"/>
              </a:solidFill>
              <a:latin typeface="Grandview Display" pitchFamily="34" charset="0"/>
            </a:endParaRPr>
          </a:p>
        </p:txBody>
      </p:sp>
      <p:pic>
        <p:nvPicPr>
          <p:cNvPr id="12292" name="Picture 4" descr="Historique de la technologie des blocs bleus et des réseaux">
            <a:extLst>
              <a:ext uri="{FF2B5EF4-FFF2-40B4-BE49-F238E27FC236}">
                <a16:creationId xmlns:a16="http://schemas.microsoft.com/office/drawing/2014/main" id="{8A14F50B-5348-4E2A-8200-DB83D5680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4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3" name="Rectangle 12" descr="&quot;&quot;">
            <a:extLst>
              <a:ext uri="{FF2B5EF4-FFF2-40B4-BE49-F238E27FC236}">
                <a16:creationId xmlns:a16="http://schemas.microsoft.com/office/drawing/2014/main" id="{3C9E5B2D-FE1D-44D2-BDBE-2120401D9EFC}"/>
              </a:ext>
            </a:extLst>
          </p:cNvPr>
          <p:cNvSpPr>
            <a:spLocks noMove="1" noResize="1" noChangeArrowheads="1"/>
          </p:cNvSpPr>
          <p:nvPr/>
        </p:nvSpPr>
        <p:spPr bwMode="auto">
          <a:xfrm rot="5400013">
            <a:off x="-173037" y="173037"/>
            <a:ext cx="6858000" cy="6511925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7000"/>
                </a:srgbClr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endParaRPr lang="en-US" altLang="fr-FR">
              <a:solidFill>
                <a:srgbClr val="FFFFFF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AA608A9-C3B3-4F3D-8619-11544DD0831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363538" y="203200"/>
            <a:ext cx="11376025" cy="1281113"/>
          </a:xfrm>
        </p:spPr>
        <p:txBody>
          <a:bodyPr/>
          <a:lstStyle/>
          <a:p>
            <a:pPr eaLnBrk="1"/>
            <a:r>
              <a:rPr altLang="fr-FR" sz="4800" u="sng" dirty="0">
                <a:solidFill>
                  <a:srgbClr val="FFFF00"/>
                </a:solidFill>
                <a:latin typeface="Aptos Display" pitchFamily="34" charset="0"/>
              </a:rPr>
              <a:t>PLANNING (DIAGRAMME DE GANTT)</a:t>
            </a:r>
          </a:p>
        </p:txBody>
      </p:sp>
      <p:cxnSp>
        <p:nvCxnSpPr>
          <p:cNvPr id="12295" name="Straight Connector 14" descr="&quot;&quot;">
            <a:extLst>
              <a:ext uri="{FF2B5EF4-FFF2-40B4-BE49-F238E27FC236}">
                <a16:creationId xmlns:a16="http://schemas.microsoft.com/office/drawing/2014/main" id="{26D1636A-2E6F-4D2B-A0FA-604A4C049AF9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539750" y="4860925"/>
            <a:ext cx="979488" cy="0"/>
          </a:xfrm>
          <a:prstGeom prst="straightConnector1">
            <a:avLst/>
          </a:prstGeom>
          <a:noFill/>
          <a:ln w="76196">
            <a:solidFill>
              <a:srgbClr val="1973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296" name="Image 6" descr="Supformation">
            <a:extLst>
              <a:ext uri="{FF2B5EF4-FFF2-40B4-BE49-F238E27FC236}">
                <a16:creationId xmlns:a16="http://schemas.microsoft.com/office/drawing/2014/main" id="{65BAAF93-CBD0-49CB-9613-00DCAFAEC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25" y="0"/>
            <a:ext cx="9048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7" name="ZoneTexte 16">
            <a:extLst>
              <a:ext uri="{FF2B5EF4-FFF2-40B4-BE49-F238E27FC236}">
                <a16:creationId xmlns:a16="http://schemas.microsoft.com/office/drawing/2014/main" id="{09BAB169-B2D5-4B4E-B215-D0BE9C173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311400"/>
            <a:ext cx="3867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2298" name="Image 23" descr="Une image contenant Police, logo, Graphique, texte&#10;&#10;Le contenu généré par l’IA peut être incorrect.">
            <a:extLst>
              <a:ext uri="{FF2B5EF4-FFF2-40B4-BE49-F238E27FC236}">
                <a16:creationId xmlns:a16="http://schemas.microsoft.com/office/drawing/2014/main" id="{9B3AF5DF-4A39-4541-8F85-95EC4BA51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425" y="0"/>
            <a:ext cx="1052513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86D8B2A-2E19-4C18-9E0E-7FF1ACA02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875" y="2005013"/>
            <a:ext cx="359886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fr-FR" altLang="fr-FR">
                <a:solidFill>
                  <a:schemeClr val="bg1"/>
                </a:solidFill>
              </a:rPr>
              <a:t>Le graphique de Gantt présenté ci-dessus montre l'organisation temporelle du projet à l’aide du logiciel GanttProject.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fr-FR" altLang="fr-FR">
              <a:solidFill>
                <a:schemeClr val="bg1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fr-FR" altLang="fr-FR">
                <a:solidFill>
                  <a:schemeClr val="bg1"/>
                </a:solidFill>
              </a:rPr>
              <a:t>Il met en évidence la distribution des diverses phases du projet sur une durée totale de 6 semaines, allant du 11 septembre au 21 octobre 2025, pour un total de 50 heures de travail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fr-FR" altLang="fr-FR">
              <a:solidFill>
                <a:schemeClr val="bg1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fr-FR" altLang="fr-FR">
                <a:solidFill>
                  <a:schemeClr val="bg1"/>
                </a:solidFill>
              </a:rPr>
              <a:t>Chaque tâche clé représente une étape majeure dans l’avancement du projet.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FF1B59D-FA69-4A92-BC12-ABD17DF1E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0375" y="3327400"/>
            <a:ext cx="6175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eaLnBrk="1" hangingPunct="1"/>
            <a:r>
              <a:rPr lang="fr-FR" altLang="fr-FR" dirty="0">
                <a:highlight>
                  <a:srgbClr val="C0C0C0"/>
                </a:highlight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"C:\Users\ysffm\Downloads\Planning Projet AP3 </a:t>
            </a:r>
            <a:r>
              <a:rPr lang="fr-FR" altLang="fr-FR" dirty="0" err="1">
                <a:highlight>
                  <a:srgbClr val="C0C0C0"/>
                </a:highlight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Ifide.gan</a:t>
            </a:r>
            <a:r>
              <a:rPr lang="fr-FR" altLang="fr-FR" dirty="0">
                <a:highlight>
                  <a:srgbClr val="C0C0C0"/>
                </a:highlight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</a:t>
            </a:r>
            <a:endParaRPr lang="fr-FR" altLang="fr-FR" dirty="0">
              <a:highlight>
                <a:srgbClr val="C0C0C0"/>
              </a:highlight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istorique de la technologie des blocs bleus et des réseaux">
            <a:extLst>
              <a:ext uri="{FF2B5EF4-FFF2-40B4-BE49-F238E27FC236}">
                <a16:creationId xmlns:a16="http://schemas.microsoft.com/office/drawing/2014/main" id="{BCE877FD-6BBE-4371-96B1-8892138C4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4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515AC4-E8E1-4371-8FC4-19E46A55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220133"/>
            <a:ext cx="10891837" cy="1096963"/>
          </a:xfrm>
        </p:spPr>
        <p:txBody>
          <a:bodyPr/>
          <a:lstStyle/>
          <a:p>
            <a:r>
              <a:rPr lang="fr-FR" sz="4800" u="sng" dirty="0">
                <a:solidFill>
                  <a:srgbClr val="FFFF00"/>
                </a:solidFill>
                <a:latin typeface="+mj-lt"/>
              </a:rPr>
              <a:t>Écarts planning prévisionnel / réel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32ABCF-FE68-4C76-9AF7-3A8733B62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239520"/>
            <a:ext cx="10891837" cy="5520267"/>
          </a:xfrm>
        </p:spPr>
        <p:txBody>
          <a:bodyPr/>
          <a:lstStyle/>
          <a:p>
            <a:r>
              <a:rPr lang="fr-FR" dirty="0"/>
              <a:t>Tableau : Écarts entre le prévisionnel et le réel</a:t>
            </a:r>
          </a:p>
          <a:p>
            <a:pPr marL="0" indent="0">
              <a:buNone/>
            </a:pPr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F459F869-3333-4948-957B-F1F6CC479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934689"/>
              </p:ext>
            </p:extLst>
          </p:nvPr>
        </p:nvGraphicFramePr>
        <p:xfrm>
          <a:off x="853079" y="1951548"/>
          <a:ext cx="10167135" cy="4056398"/>
        </p:xfrm>
        <a:graphic>
          <a:graphicData uri="http://schemas.openxmlformats.org/drawingml/2006/table">
            <a:tbl>
              <a:tblPr/>
              <a:tblGrid>
                <a:gridCol w="2033427">
                  <a:extLst>
                    <a:ext uri="{9D8B030D-6E8A-4147-A177-3AD203B41FA5}">
                      <a16:colId xmlns:a16="http://schemas.microsoft.com/office/drawing/2014/main" val="938934195"/>
                    </a:ext>
                  </a:extLst>
                </a:gridCol>
                <a:gridCol w="2033427">
                  <a:extLst>
                    <a:ext uri="{9D8B030D-6E8A-4147-A177-3AD203B41FA5}">
                      <a16:colId xmlns:a16="http://schemas.microsoft.com/office/drawing/2014/main" val="4277658481"/>
                    </a:ext>
                  </a:extLst>
                </a:gridCol>
                <a:gridCol w="2033427">
                  <a:extLst>
                    <a:ext uri="{9D8B030D-6E8A-4147-A177-3AD203B41FA5}">
                      <a16:colId xmlns:a16="http://schemas.microsoft.com/office/drawing/2014/main" val="560670061"/>
                    </a:ext>
                  </a:extLst>
                </a:gridCol>
                <a:gridCol w="2033427">
                  <a:extLst>
                    <a:ext uri="{9D8B030D-6E8A-4147-A177-3AD203B41FA5}">
                      <a16:colId xmlns:a16="http://schemas.microsoft.com/office/drawing/2014/main" val="55671862"/>
                    </a:ext>
                  </a:extLst>
                </a:gridCol>
                <a:gridCol w="2033427">
                  <a:extLst>
                    <a:ext uri="{9D8B030D-6E8A-4147-A177-3AD203B41FA5}">
                      <a16:colId xmlns:a16="http://schemas.microsoft.com/office/drawing/2014/main" val="853880942"/>
                    </a:ext>
                  </a:extLst>
                </a:gridCol>
              </a:tblGrid>
              <a:tr h="643875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Tâche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6"/>
                          </a:solidFill>
                        </a:rPr>
                        <a:t>Durée prévue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FFFF00"/>
                          </a:solidFill>
                        </a:rPr>
                        <a:t>Durée réelle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2"/>
                          </a:solidFill>
                        </a:rPr>
                        <a:t>Écart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rgbClr val="FF0000"/>
                          </a:solidFill>
                        </a:rPr>
                        <a:t>Cause de l’écart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29850"/>
                  </a:ext>
                </a:extLst>
              </a:tr>
              <a:tr h="922326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DFS / DFSR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4 h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12 h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+8 h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Problèmes droits NTFS, réplications lentes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140955"/>
                  </a:ext>
                </a:extLst>
              </a:tr>
              <a:tr h="922326"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VPN IPsec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2 h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6 h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+4 h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MTU, instabilité tunnel, reconfigurations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49481"/>
                  </a:ext>
                </a:extLst>
              </a:tr>
              <a:tr h="645545"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GPO USB / restrictions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1 h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4 h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+3 h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GPO non appliquée, debug nécessaire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983898"/>
                  </a:ext>
                </a:extLst>
              </a:tr>
              <a:tr h="922326"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TrueNAS (sauvegardes)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3 h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8 h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+5 h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Partages iSCSI, permissions, snapshots</a:t>
                      </a:r>
                    </a:p>
                  </a:txBody>
                  <a:tcPr marL="81035" marR="81035" marT="40517" marB="40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961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648931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1031</Words>
  <Application>Microsoft Office PowerPoint</Application>
  <PresentationFormat>Grand écran</PresentationFormat>
  <Paragraphs>158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Aptos</vt:lpstr>
      <vt:lpstr>Arial</vt:lpstr>
      <vt:lpstr>Grandview Display</vt:lpstr>
      <vt:lpstr>Neue Haas Grotesk Text Pro</vt:lpstr>
      <vt:lpstr>Aptos Display</vt:lpstr>
      <vt:lpstr>DashVTI</vt:lpstr>
      <vt:lpstr>INTRODUCTION</vt:lpstr>
      <vt:lpstr>PRESENTATION DU GROUPE</vt:lpstr>
      <vt:lpstr>BESOINS ET OBJECTIFS DU PROJET</vt:lpstr>
      <vt:lpstr>SOLUTIONS TECHNIQUES RETENUES </vt:lpstr>
      <vt:lpstr>SCHEMA RESEAU </vt:lpstr>
      <vt:lpstr>BUDGET DU PROJET</vt:lpstr>
      <vt:lpstr>DEVIS INTERNE ET EXTERNE</vt:lpstr>
      <vt:lpstr>PLANNING (DIAGRAMME DE GANTT)</vt:lpstr>
      <vt:lpstr>Écarts planning prévisionnel / réel</vt:lpstr>
      <vt:lpstr>Fonctionnalités techniques opérationnelles</vt:lpstr>
      <vt:lpstr>CONCLUSION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Youssef El haddada</dc:creator>
  <cp:lastModifiedBy>Ayoub Benlamferred</cp:lastModifiedBy>
  <cp:revision>28</cp:revision>
  <dcterms:created xsi:type="dcterms:W3CDTF">2025-09-26T11:16:59Z</dcterms:created>
  <dcterms:modified xsi:type="dcterms:W3CDTF">2025-11-29T12:03:09Z</dcterms:modified>
</cp:coreProperties>
</file>